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2"/>
  </p:notesMasterIdLst>
  <p:sldIdLst>
    <p:sldId id="256" r:id="rId2"/>
    <p:sldId id="257" r:id="rId3"/>
    <p:sldId id="258" r:id="rId4"/>
    <p:sldId id="259" r:id="rId5"/>
    <p:sldId id="260" r:id="rId6"/>
    <p:sldId id="262" r:id="rId7"/>
    <p:sldId id="263"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3"/>
    <p:restoredTop sz="94689"/>
  </p:normalViewPr>
  <p:slideViewPr>
    <p:cSldViewPr snapToGrid="0" snapToObjects="1">
      <p:cViewPr varScale="1">
        <p:scale>
          <a:sx n="130" d="100"/>
          <a:sy n="130" d="100"/>
        </p:scale>
        <p:origin x="216" y="7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077962-E5D4-1345-A2FA-47302CAF6D5C}" type="datetimeFigureOut">
              <a:rPr lang="en-US" smtClean="0"/>
              <a:t>8/17/22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422F57-3138-D445-B6DF-9818C6CA0806}" type="slidenum">
              <a:rPr lang="en-US" smtClean="0"/>
              <a:t>‹#›</a:t>
            </a:fld>
            <a:endParaRPr lang="en-US"/>
          </a:p>
        </p:txBody>
      </p:sp>
    </p:spTree>
    <p:extLst>
      <p:ext uri="{BB962C8B-B14F-4D97-AF65-F5344CB8AC3E}">
        <p14:creationId xmlns:p14="http://schemas.microsoft.com/office/powerpoint/2010/main" val="159460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422F57-3138-D445-B6DF-9818C6CA0806}" type="slidenum">
              <a:rPr lang="en-US" smtClean="0"/>
              <a:t>6</a:t>
            </a:fld>
            <a:endParaRPr lang="en-US"/>
          </a:p>
        </p:txBody>
      </p:sp>
    </p:spTree>
    <p:extLst>
      <p:ext uri="{BB962C8B-B14F-4D97-AF65-F5344CB8AC3E}">
        <p14:creationId xmlns:p14="http://schemas.microsoft.com/office/powerpoint/2010/main" val="4066768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80C4628-1439-8F43-8DBD-B82B516EB6D0}" type="datetimeFigureOut">
              <a:rPr lang="en-US" smtClean="0"/>
              <a:t>8/17/22</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246F51B0-A393-0643-A1D7-3957077F9275}" type="slidenum">
              <a:rPr lang="en-US" smtClean="0"/>
              <a:t>‹#›</a:t>
            </a:fld>
            <a:endParaRPr lang="en-US"/>
          </a:p>
        </p:txBody>
      </p:sp>
    </p:spTree>
    <p:extLst>
      <p:ext uri="{BB962C8B-B14F-4D97-AF65-F5344CB8AC3E}">
        <p14:creationId xmlns:p14="http://schemas.microsoft.com/office/powerpoint/2010/main" val="114212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0C4628-1439-8F43-8DBD-B82B516EB6D0}" type="datetimeFigureOut">
              <a:rPr lang="en-US" smtClean="0"/>
              <a:t>8/17/22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F51B0-A393-0643-A1D7-3957077F9275}" type="slidenum">
              <a:rPr lang="en-US" smtClean="0"/>
              <a:t>‹#›</a:t>
            </a:fld>
            <a:endParaRPr lang="en-US"/>
          </a:p>
        </p:txBody>
      </p:sp>
    </p:spTree>
    <p:extLst>
      <p:ext uri="{BB962C8B-B14F-4D97-AF65-F5344CB8AC3E}">
        <p14:creationId xmlns:p14="http://schemas.microsoft.com/office/powerpoint/2010/main" val="1556863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80C4628-1439-8F43-8DBD-B82B516EB6D0}" type="datetimeFigureOut">
              <a:rPr lang="en-US" smtClean="0"/>
              <a:t>8/17/22</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246F51B0-A393-0643-A1D7-3957077F9275}" type="slidenum">
              <a:rPr lang="en-US" smtClean="0"/>
              <a:t>‹#›</a:t>
            </a:fld>
            <a:endParaRPr lang="en-US"/>
          </a:p>
        </p:txBody>
      </p:sp>
    </p:spTree>
    <p:extLst>
      <p:ext uri="{BB962C8B-B14F-4D97-AF65-F5344CB8AC3E}">
        <p14:creationId xmlns:p14="http://schemas.microsoft.com/office/powerpoint/2010/main" val="3561252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0C4628-1439-8F43-8DBD-B82B516EB6D0}" type="datetimeFigureOut">
              <a:rPr lang="en-US" smtClean="0"/>
              <a:t>8/17/22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246F51B0-A393-0643-A1D7-3957077F9275}" type="slidenum">
              <a:rPr lang="en-US" smtClean="0"/>
              <a:t>‹#›</a:t>
            </a:fld>
            <a:endParaRPr lang="en-US"/>
          </a:p>
        </p:txBody>
      </p:sp>
    </p:spTree>
    <p:extLst>
      <p:ext uri="{BB962C8B-B14F-4D97-AF65-F5344CB8AC3E}">
        <p14:creationId xmlns:p14="http://schemas.microsoft.com/office/powerpoint/2010/main" val="2564214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80C4628-1439-8F43-8DBD-B82B516EB6D0}" type="datetimeFigureOut">
              <a:rPr lang="en-US" smtClean="0"/>
              <a:t>8/17/22</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246F51B0-A393-0643-A1D7-3957077F9275}" type="slidenum">
              <a:rPr lang="en-US" smtClean="0"/>
              <a:t>‹#›</a:t>
            </a:fld>
            <a:endParaRPr lang="en-US"/>
          </a:p>
        </p:txBody>
      </p:sp>
    </p:spTree>
    <p:extLst>
      <p:ext uri="{BB962C8B-B14F-4D97-AF65-F5344CB8AC3E}">
        <p14:creationId xmlns:p14="http://schemas.microsoft.com/office/powerpoint/2010/main" val="4091441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0C4628-1439-8F43-8DBD-B82B516EB6D0}" type="datetimeFigureOut">
              <a:rPr lang="en-US" smtClean="0"/>
              <a:t>8/17/22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F51B0-A393-0643-A1D7-3957077F9275}" type="slidenum">
              <a:rPr lang="en-US" smtClean="0"/>
              <a:t>‹#›</a:t>
            </a:fld>
            <a:endParaRPr lang="en-US"/>
          </a:p>
        </p:txBody>
      </p:sp>
    </p:spTree>
    <p:extLst>
      <p:ext uri="{BB962C8B-B14F-4D97-AF65-F5344CB8AC3E}">
        <p14:creationId xmlns:p14="http://schemas.microsoft.com/office/powerpoint/2010/main" val="1501380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0C4628-1439-8F43-8DBD-B82B516EB6D0}" type="datetimeFigureOut">
              <a:rPr lang="en-US" smtClean="0"/>
              <a:t>8/17/22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6F51B0-A393-0643-A1D7-3957077F9275}" type="slidenum">
              <a:rPr lang="en-US" smtClean="0"/>
              <a:t>‹#›</a:t>
            </a:fld>
            <a:endParaRPr lang="en-US"/>
          </a:p>
        </p:txBody>
      </p:sp>
    </p:spTree>
    <p:extLst>
      <p:ext uri="{BB962C8B-B14F-4D97-AF65-F5344CB8AC3E}">
        <p14:creationId xmlns:p14="http://schemas.microsoft.com/office/powerpoint/2010/main" val="3387458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80C4628-1439-8F43-8DBD-B82B516EB6D0}" type="datetimeFigureOut">
              <a:rPr lang="en-US" smtClean="0"/>
              <a:t>8/17/22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6F51B0-A393-0643-A1D7-3957077F9275}" type="slidenum">
              <a:rPr lang="en-US" smtClean="0"/>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1136775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0C4628-1439-8F43-8DBD-B82B516EB6D0}" type="datetimeFigureOut">
              <a:rPr lang="en-US" smtClean="0"/>
              <a:t>8/17/22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6F51B0-A393-0643-A1D7-3957077F9275}" type="slidenum">
              <a:rPr lang="en-US" smtClean="0"/>
              <a:t>‹#›</a:t>
            </a:fld>
            <a:endParaRPr lang="en-US"/>
          </a:p>
        </p:txBody>
      </p:sp>
    </p:spTree>
    <p:extLst>
      <p:ext uri="{BB962C8B-B14F-4D97-AF65-F5344CB8AC3E}">
        <p14:creationId xmlns:p14="http://schemas.microsoft.com/office/powerpoint/2010/main" val="389942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80C4628-1439-8F43-8DBD-B82B516EB6D0}" type="datetimeFigureOut">
              <a:rPr lang="en-US" smtClean="0"/>
              <a:t>8/17/22</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246F51B0-A393-0643-A1D7-3957077F9275}" type="slidenum">
              <a:rPr lang="en-US" smtClean="0"/>
              <a:t>‹#›</a:t>
            </a:fld>
            <a:endParaRPr lang="en-US"/>
          </a:p>
        </p:txBody>
      </p:sp>
    </p:spTree>
    <p:extLst>
      <p:ext uri="{BB962C8B-B14F-4D97-AF65-F5344CB8AC3E}">
        <p14:creationId xmlns:p14="http://schemas.microsoft.com/office/powerpoint/2010/main" val="1590818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80C4628-1439-8F43-8DBD-B82B516EB6D0}" type="datetimeFigureOut">
              <a:rPr lang="en-US" smtClean="0"/>
              <a:t>8/17/22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F51B0-A393-0643-A1D7-3957077F9275}" type="slidenum">
              <a:rPr lang="en-US" smtClean="0"/>
              <a:t>‹#›</a:t>
            </a:fld>
            <a:endParaRPr lang="en-US"/>
          </a:p>
        </p:txBody>
      </p:sp>
    </p:spTree>
    <p:extLst>
      <p:ext uri="{BB962C8B-B14F-4D97-AF65-F5344CB8AC3E}">
        <p14:creationId xmlns:p14="http://schemas.microsoft.com/office/powerpoint/2010/main" val="4095860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80C4628-1439-8F43-8DBD-B82B516EB6D0}" type="datetimeFigureOut">
              <a:rPr lang="en-US" smtClean="0"/>
              <a:t>8/17/22</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246F51B0-A393-0643-A1D7-3957077F9275}"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640342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2BB97-6AA4-584E-B346-069A46D722F7}"/>
              </a:ext>
            </a:extLst>
          </p:cNvPr>
          <p:cNvSpPr>
            <a:spLocks noGrp="1"/>
          </p:cNvSpPr>
          <p:nvPr>
            <p:ph type="ctrTitle"/>
          </p:nvPr>
        </p:nvSpPr>
        <p:spPr>
          <a:xfrm>
            <a:off x="422787" y="807731"/>
            <a:ext cx="10038736" cy="1532346"/>
          </a:xfrm>
        </p:spPr>
        <p:txBody>
          <a:bodyPr>
            <a:normAutofit/>
          </a:bodyPr>
          <a:lstStyle/>
          <a:p>
            <a:r>
              <a:rPr lang="en-US" sz="4000" dirty="0"/>
              <a:t>Ethical Decision Making for Student Leaders</a:t>
            </a:r>
          </a:p>
        </p:txBody>
      </p:sp>
      <p:sp>
        <p:nvSpPr>
          <p:cNvPr id="3" name="Subtitle 2">
            <a:extLst>
              <a:ext uri="{FF2B5EF4-FFF2-40B4-BE49-F238E27FC236}">
                <a16:creationId xmlns:a16="http://schemas.microsoft.com/office/drawing/2014/main" id="{1EF2F4A9-CB87-A24C-9674-29CF0D57ED4E}"/>
              </a:ext>
            </a:extLst>
          </p:cNvPr>
          <p:cNvSpPr>
            <a:spLocks noGrp="1"/>
          </p:cNvSpPr>
          <p:nvPr>
            <p:ph type="subTitle" idx="1"/>
          </p:nvPr>
        </p:nvSpPr>
        <p:spPr/>
        <p:txBody>
          <a:bodyPr>
            <a:normAutofit fontScale="92500" lnSpcReduction="20000"/>
          </a:bodyPr>
          <a:lstStyle/>
          <a:p>
            <a:r>
              <a:rPr lang="en-US" dirty="0"/>
              <a:t>Brandon Price</a:t>
            </a:r>
          </a:p>
          <a:p>
            <a:r>
              <a:rPr lang="en-US" dirty="0" err="1"/>
              <a:t>bprice@csustan.edu</a:t>
            </a:r>
            <a:endParaRPr lang="en-US" dirty="0"/>
          </a:p>
        </p:txBody>
      </p:sp>
    </p:spTree>
    <p:extLst>
      <p:ext uri="{BB962C8B-B14F-4D97-AF65-F5344CB8AC3E}">
        <p14:creationId xmlns:p14="http://schemas.microsoft.com/office/powerpoint/2010/main" val="2924756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2BB97-6AA4-584E-B346-069A46D722F7}"/>
              </a:ext>
            </a:extLst>
          </p:cNvPr>
          <p:cNvSpPr>
            <a:spLocks noGrp="1"/>
          </p:cNvSpPr>
          <p:nvPr>
            <p:ph type="ctrTitle"/>
          </p:nvPr>
        </p:nvSpPr>
        <p:spPr>
          <a:xfrm>
            <a:off x="422787" y="807731"/>
            <a:ext cx="10038736" cy="1532346"/>
          </a:xfrm>
        </p:spPr>
        <p:txBody>
          <a:bodyPr>
            <a:normAutofit/>
          </a:bodyPr>
          <a:lstStyle/>
          <a:p>
            <a:r>
              <a:rPr lang="en-US" sz="4000" dirty="0"/>
              <a:t>Ethical Decision Making for Student Leaders</a:t>
            </a:r>
          </a:p>
        </p:txBody>
      </p:sp>
      <p:sp>
        <p:nvSpPr>
          <p:cNvPr id="3" name="Subtitle 2">
            <a:extLst>
              <a:ext uri="{FF2B5EF4-FFF2-40B4-BE49-F238E27FC236}">
                <a16:creationId xmlns:a16="http://schemas.microsoft.com/office/drawing/2014/main" id="{1EF2F4A9-CB87-A24C-9674-29CF0D57ED4E}"/>
              </a:ext>
            </a:extLst>
          </p:cNvPr>
          <p:cNvSpPr>
            <a:spLocks noGrp="1"/>
          </p:cNvSpPr>
          <p:nvPr>
            <p:ph type="subTitle" idx="1"/>
          </p:nvPr>
        </p:nvSpPr>
        <p:spPr/>
        <p:txBody>
          <a:bodyPr>
            <a:normAutofit fontScale="92500" lnSpcReduction="20000"/>
          </a:bodyPr>
          <a:lstStyle/>
          <a:p>
            <a:r>
              <a:rPr lang="en-US" dirty="0"/>
              <a:t>Brandon Price</a:t>
            </a:r>
          </a:p>
          <a:p>
            <a:r>
              <a:rPr lang="en-US" dirty="0" err="1"/>
              <a:t>bprice@csustan.edu</a:t>
            </a:r>
            <a:endParaRPr lang="en-US" dirty="0"/>
          </a:p>
        </p:txBody>
      </p:sp>
    </p:spTree>
    <p:extLst>
      <p:ext uri="{BB962C8B-B14F-4D97-AF65-F5344CB8AC3E}">
        <p14:creationId xmlns:p14="http://schemas.microsoft.com/office/powerpoint/2010/main" val="3872838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EDF19-234F-794E-BA24-EBBF922C15DC}"/>
              </a:ext>
            </a:extLst>
          </p:cNvPr>
          <p:cNvSpPr>
            <a:spLocks noGrp="1"/>
          </p:cNvSpPr>
          <p:nvPr>
            <p:ph type="title"/>
          </p:nvPr>
        </p:nvSpPr>
        <p:spPr/>
        <p:txBody>
          <a:bodyPr>
            <a:normAutofit/>
          </a:bodyPr>
          <a:lstStyle/>
          <a:p>
            <a:pPr algn="ctr"/>
            <a:r>
              <a:rPr lang="en-US" sz="4800" dirty="0"/>
              <a:t>About me</a:t>
            </a:r>
          </a:p>
        </p:txBody>
      </p:sp>
      <p:sp>
        <p:nvSpPr>
          <p:cNvPr id="3" name="Content Placeholder 2">
            <a:extLst>
              <a:ext uri="{FF2B5EF4-FFF2-40B4-BE49-F238E27FC236}">
                <a16:creationId xmlns:a16="http://schemas.microsoft.com/office/drawing/2014/main" id="{F0A8C042-51D9-1B4E-A5E1-B679D522C04D}"/>
              </a:ext>
            </a:extLst>
          </p:cNvPr>
          <p:cNvSpPr>
            <a:spLocks noGrp="1"/>
          </p:cNvSpPr>
          <p:nvPr>
            <p:ph idx="1"/>
          </p:nvPr>
        </p:nvSpPr>
        <p:spPr>
          <a:xfrm>
            <a:off x="581191" y="2367309"/>
            <a:ext cx="8140021" cy="2666807"/>
          </a:xfrm>
        </p:spPr>
        <p:txBody>
          <a:bodyPr/>
          <a:lstStyle/>
          <a:p>
            <a:r>
              <a:rPr lang="en-US" sz="2400" dirty="0"/>
              <a:t>BA Economics, CSU Stanislaus 1995; MPA 2002, </a:t>
            </a:r>
            <a:r>
              <a:rPr lang="en-US" sz="2400" dirty="0" err="1"/>
              <a:t>Ed.D</a:t>
            </a:r>
            <a:r>
              <a:rPr lang="en-US" sz="2400" dirty="0"/>
              <a:t> 2014</a:t>
            </a:r>
          </a:p>
          <a:p>
            <a:r>
              <a:rPr lang="en-US" sz="2400" dirty="0"/>
              <a:t>Former Director of Student Leadership and Development</a:t>
            </a:r>
          </a:p>
          <a:p>
            <a:r>
              <a:rPr lang="en-US" sz="2400" dirty="0"/>
              <a:t>Former Faculty in Economics Dept and College of Education</a:t>
            </a:r>
          </a:p>
          <a:p>
            <a:r>
              <a:rPr lang="en-US" sz="2400" dirty="0"/>
              <a:t>Current Associate VP for Student Success</a:t>
            </a:r>
          </a:p>
          <a:p>
            <a:endParaRPr lang="en-US" dirty="0"/>
          </a:p>
        </p:txBody>
      </p:sp>
      <p:pic>
        <p:nvPicPr>
          <p:cNvPr id="4" name="Picture 3">
            <a:extLst>
              <a:ext uri="{FF2B5EF4-FFF2-40B4-BE49-F238E27FC236}">
                <a16:creationId xmlns:a16="http://schemas.microsoft.com/office/drawing/2014/main" id="{47C4DCC7-EADA-8949-A5CF-E6059E10F9EF}"/>
              </a:ext>
            </a:extLst>
          </p:cNvPr>
          <p:cNvPicPr>
            <a:picLocks noChangeAspect="1"/>
          </p:cNvPicPr>
          <p:nvPr/>
        </p:nvPicPr>
        <p:blipFill>
          <a:blip r:embed="rId2"/>
          <a:stretch>
            <a:fillRect/>
          </a:stretch>
        </p:blipFill>
        <p:spPr>
          <a:xfrm>
            <a:off x="9843319" y="2195870"/>
            <a:ext cx="1905000" cy="1778000"/>
          </a:xfrm>
          <a:prstGeom prst="rect">
            <a:avLst/>
          </a:prstGeom>
        </p:spPr>
      </p:pic>
    </p:spTree>
    <p:extLst>
      <p:ext uri="{BB962C8B-B14F-4D97-AF65-F5344CB8AC3E}">
        <p14:creationId xmlns:p14="http://schemas.microsoft.com/office/powerpoint/2010/main" val="1599644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EDF19-234F-794E-BA24-EBBF922C15DC}"/>
              </a:ext>
            </a:extLst>
          </p:cNvPr>
          <p:cNvSpPr>
            <a:spLocks noGrp="1"/>
          </p:cNvSpPr>
          <p:nvPr>
            <p:ph type="title"/>
          </p:nvPr>
        </p:nvSpPr>
        <p:spPr/>
        <p:txBody>
          <a:bodyPr>
            <a:normAutofit/>
          </a:bodyPr>
          <a:lstStyle/>
          <a:p>
            <a:pPr algn="ctr"/>
            <a:r>
              <a:rPr lang="en-US" sz="4800" dirty="0"/>
              <a:t>What are Morals and ethics</a:t>
            </a:r>
          </a:p>
        </p:txBody>
      </p:sp>
      <p:sp>
        <p:nvSpPr>
          <p:cNvPr id="3" name="Content Placeholder 2">
            <a:extLst>
              <a:ext uri="{FF2B5EF4-FFF2-40B4-BE49-F238E27FC236}">
                <a16:creationId xmlns:a16="http://schemas.microsoft.com/office/drawing/2014/main" id="{F0A8C042-51D9-1B4E-A5E1-B679D522C04D}"/>
              </a:ext>
            </a:extLst>
          </p:cNvPr>
          <p:cNvSpPr>
            <a:spLocks noGrp="1"/>
          </p:cNvSpPr>
          <p:nvPr>
            <p:ph idx="1"/>
          </p:nvPr>
        </p:nvSpPr>
        <p:spPr>
          <a:xfrm>
            <a:off x="581192" y="2180496"/>
            <a:ext cx="8356331" cy="3709027"/>
          </a:xfrm>
        </p:spPr>
        <p:txBody>
          <a:bodyPr>
            <a:normAutofit/>
          </a:bodyPr>
          <a:lstStyle/>
          <a:p>
            <a:r>
              <a:rPr lang="en-US" sz="2800" dirty="0"/>
              <a:t>Morals typically refer to our guiding principles.</a:t>
            </a:r>
          </a:p>
          <a:p>
            <a:r>
              <a:rPr lang="en-US" sz="2800" dirty="0"/>
              <a:t>Ethics on the other hand usually refers to some specific rules, actions, or behaviors that are intended to be consistent with our morals.</a:t>
            </a:r>
          </a:p>
          <a:p>
            <a:r>
              <a:rPr lang="en-US" sz="2800" dirty="0"/>
              <a:t>For example many organizations / professions have ethical codes (Lawyers, doctors, etc.)</a:t>
            </a:r>
          </a:p>
        </p:txBody>
      </p:sp>
    </p:spTree>
    <p:extLst>
      <p:ext uri="{BB962C8B-B14F-4D97-AF65-F5344CB8AC3E}">
        <p14:creationId xmlns:p14="http://schemas.microsoft.com/office/powerpoint/2010/main" val="710008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EDF19-234F-794E-BA24-EBBF922C15DC}"/>
              </a:ext>
            </a:extLst>
          </p:cNvPr>
          <p:cNvSpPr>
            <a:spLocks noGrp="1"/>
          </p:cNvSpPr>
          <p:nvPr>
            <p:ph type="title"/>
          </p:nvPr>
        </p:nvSpPr>
        <p:spPr/>
        <p:txBody>
          <a:bodyPr>
            <a:normAutofit/>
          </a:bodyPr>
          <a:lstStyle/>
          <a:p>
            <a:pPr algn="ctr"/>
            <a:r>
              <a:rPr lang="en-US" sz="4800" dirty="0"/>
              <a:t>Acting “ethically”</a:t>
            </a:r>
          </a:p>
        </p:txBody>
      </p:sp>
      <p:sp>
        <p:nvSpPr>
          <p:cNvPr id="3" name="Content Placeholder 2">
            <a:extLst>
              <a:ext uri="{FF2B5EF4-FFF2-40B4-BE49-F238E27FC236}">
                <a16:creationId xmlns:a16="http://schemas.microsoft.com/office/drawing/2014/main" id="{F0A8C042-51D9-1B4E-A5E1-B679D522C04D}"/>
              </a:ext>
            </a:extLst>
          </p:cNvPr>
          <p:cNvSpPr>
            <a:spLocks noGrp="1"/>
          </p:cNvSpPr>
          <p:nvPr>
            <p:ph idx="1"/>
          </p:nvPr>
        </p:nvSpPr>
        <p:spPr>
          <a:xfrm>
            <a:off x="581192" y="2180496"/>
            <a:ext cx="10499763" cy="3777852"/>
          </a:xfrm>
        </p:spPr>
        <p:txBody>
          <a:bodyPr>
            <a:normAutofit/>
          </a:bodyPr>
          <a:lstStyle/>
          <a:p>
            <a:r>
              <a:rPr lang="en-US" sz="2800" dirty="0"/>
              <a:t>Acting “ethically” requires both moral judgement and moral character.</a:t>
            </a:r>
          </a:p>
          <a:p>
            <a:r>
              <a:rPr lang="en-US" sz="2800" dirty="0">
                <a:solidFill>
                  <a:srgbClr val="202124"/>
                </a:solidFill>
                <a:latin typeface="Roboto"/>
              </a:rPr>
              <a:t>“Moral judgment refers to a decision about what one should do in a morally problematic situation, what is right and what is wrong when deciding what to do.”</a:t>
            </a:r>
          </a:p>
          <a:p>
            <a:r>
              <a:rPr lang="en-US" sz="2800" dirty="0">
                <a:solidFill>
                  <a:srgbClr val="202124"/>
                </a:solidFill>
                <a:latin typeface="Roboto"/>
              </a:rPr>
              <a:t>Moral character can be conceptualized as an individual's disposition to … </a:t>
            </a:r>
            <a:r>
              <a:rPr lang="en-US" sz="2800" b="1" dirty="0">
                <a:solidFill>
                  <a:srgbClr val="202124"/>
                </a:solidFill>
                <a:latin typeface="Roboto"/>
              </a:rPr>
              <a:t>behave</a:t>
            </a:r>
            <a:r>
              <a:rPr lang="en-US" sz="2800" dirty="0">
                <a:solidFill>
                  <a:srgbClr val="202124"/>
                </a:solidFill>
                <a:latin typeface="Roboto"/>
              </a:rPr>
              <a:t> in an ethical versus unethical manner.</a:t>
            </a:r>
            <a:endParaRPr lang="en-US" sz="2800" dirty="0"/>
          </a:p>
        </p:txBody>
      </p:sp>
    </p:spTree>
    <p:extLst>
      <p:ext uri="{BB962C8B-B14F-4D97-AF65-F5344CB8AC3E}">
        <p14:creationId xmlns:p14="http://schemas.microsoft.com/office/powerpoint/2010/main" val="1609271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EDF19-234F-794E-BA24-EBBF922C15DC}"/>
              </a:ext>
            </a:extLst>
          </p:cNvPr>
          <p:cNvSpPr>
            <a:spLocks noGrp="1"/>
          </p:cNvSpPr>
          <p:nvPr>
            <p:ph type="title"/>
          </p:nvPr>
        </p:nvSpPr>
        <p:spPr/>
        <p:txBody>
          <a:bodyPr>
            <a:normAutofit fontScale="90000"/>
          </a:bodyPr>
          <a:lstStyle/>
          <a:p>
            <a:pPr algn="ctr"/>
            <a:r>
              <a:rPr lang="en-US" sz="4800" dirty="0"/>
              <a:t>Is the issue judgement or character?</a:t>
            </a:r>
          </a:p>
        </p:txBody>
      </p:sp>
      <p:sp>
        <p:nvSpPr>
          <p:cNvPr id="3" name="Content Placeholder 2">
            <a:extLst>
              <a:ext uri="{FF2B5EF4-FFF2-40B4-BE49-F238E27FC236}">
                <a16:creationId xmlns:a16="http://schemas.microsoft.com/office/drawing/2014/main" id="{F0A8C042-51D9-1B4E-A5E1-B679D522C04D}"/>
              </a:ext>
            </a:extLst>
          </p:cNvPr>
          <p:cNvSpPr>
            <a:spLocks noGrp="1"/>
          </p:cNvSpPr>
          <p:nvPr>
            <p:ph idx="1"/>
          </p:nvPr>
        </p:nvSpPr>
        <p:spPr>
          <a:xfrm>
            <a:off x="581193" y="2180496"/>
            <a:ext cx="7028976" cy="3787685"/>
          </a:xfrm>
        </p:spPr>
        <p:txBody>
          <a:bodyPr>
            <a:normAutofit/>
          </a:bodyPr>
          <a:lstStyle/>
          <a:p>
            <a:r>
              <a:rPr lang="en-US" sz="2800" dirty="0"/>
              <a:t>James thinks it is ok to haze recruits as long as they are not injured.</a:t>
            </a:r>
          </a:p>
          <a:p>
            <a:r>
              <a:rPr lang="en-US" sz="2800" dirty="0"/>
              <a:t>Tim thinks hazing is wrong but participates anyway because he does not want to rock the boat.</a:t>
            </a:r>
          </a:p>
        </p:txBody>
      </p:sp>
    </p:spTree>
    <p:extLst>
      <p:ext uri="{BB962C8B-B14F-4D97-AF65-F5344CB8AC3E}">
        <p14:creationId xmlns:p14="http://schemas.microsoft.com/office/powerpoint/2010/main" val="1615453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EDF19-234F-794E-BA24-EBBF922C15DC}"/>
              </a:ext>
            </a:extLst>
          </p:cNvPr>
          <p:cNvSpPr>
            <a:spLocks noGrp="1"/>
          </p:cNvSpPr>
          <p:nvPr>
            <p:ph type="title"/>
          </p:nvPr>
        </p:nvSpPr>
        <p:spPr/>
        <p:txBody>
          <a:bodyPr>
            <a:normAutofit/>
          </a:bodyPr>
          <a:lstStyle/>
          <a:p>
            <a:pPr algn="ctr"/>
            <a:r>
              <a:rPr lang="en-US" sz="4800" dirty="0"/>
              <a:t>Moral and ethical development</a:t>
            </a:r>
          </a:p>
        </p:txBody>
      </p:sp>
      <p:pic>
        <p:nvPicPr>
          <p:cNvPr id="6" name="Picture 5">
            <a:extLst>
              <a:ext uri="{FF2B5EF4-FFF2-40B4-BE49-F238E27FC236}">
                <a16:creationId xmlns:a16="http://schemas.microsoft.com/office/drawing/2014/main" id="{862FA64C-3743-084D-9ACB-EA6C3CD386B5}"/>
              </a:ext>
            </a:extLst>
          </p:cNvPr>
          <p:cNvPicPr>
            <a:picLocks noChangeAspect="1"/>
          </p:cNvPicPr>
          <p:nvPr/>
        </p:nvPicPr>
        <p:blipFill>
          <a:blip r:embed="rId3"/>
          <a:stretch>
            <a:fillRect/>
          </a:stretch>
        </p:blipFill>
        <p:spPr>
          <a:xfrm>
            <a:off x="500831" y="1942485"/>
            <a:ext cx="6716046" cy="4658879"/>
          </a:xfrm>
          <a:prstGeom prst="rect">
            <a:avLst/>
          </a:prstGeom>
        </p:spPr>
      </p:pic>
      <p:pic>
        <p:nvPicPr>
          <p:cNvPr id="7" name="Picture 6">
            <a:extLst>
              <a:ext uri="{FF2B5EF4-FFF2-40B4-BE49-F238E27FC236}">
                <a16:creationId xmlns:a16="http://schemas.microsoft.com/office/drawing/2014/main" id="{6DF1FC3B-5546-2C43-A8DD-8FE1094EEAF2}"/>
              </a:ext>
            </a:extLst>
          </p:cNvPr>
          <p:cNvPicPr>
            <a:picLocks noChangeAspect="1"/>
          </p:cNvPicPr>
          <p:nvPr/>
        </p:nvPicPr>
        <p:blipFill>
          <a:blip r:embed="rId4"/>
          <a:stretch>
            <a:fillRect/>
          </a:stretch>
        </p:blipFill>
        <p:spPr>
          <a:xfrm>
            <a:off x="7327803" y="2322462"/>
            <a:ext cx="4634555" cy="2878802"/>
          </a:xfrm>
          <a:prstGeom prst="rect">
            <a:avLst/>
          </a:prstGeom>
        </p:spPr>
      </p:pic>
    </p:spTree>
    <p:extLst>
      <p:ext uri="{BB962C8B-B14F-4D97-AF65-F5344CB8AC3E}">
        <p14:creationId xmlns:p14="http://schemas.microsoft.com/office/powerpoint/2010/main" val="1548906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EDF19-234F-794E-BA24-EBBF922C15DC}"/>
              </a:ext>
            </a:extLst>
          </p:cNvPr>
          <p:cNvSpPr>
            <a:spLocks noGrp="1"/>
          </p:cNvSpPr>
          <p:nvPr>
            <p:ph type="title"/>
          </p:nvPr>
        </p:nvSpPr>
        <p:spPr/>
        <p:txBody>
          <a:bodyPr>
            <a:normAutofit fontScale="90000"/>
          </a:bodyPr>
          <a:lstStyle/>
          <a:p>
            <a:pPr algn="ctr"/>
            <a:r>
              <a:rPr lang="en-US" sz="4800" dirty="0"/>
              <a:t>Is the issue judgement or character?</a:t>
            </a:r>
          </a:p>
        </p:txBody>
      </p:sp>
      <p:sp>
        <p:nvSpPr>
          <p:cNvPr id="3" name="Content Placeholder 2">
            <a:extLst>
              <a:ext uri="{FF2B5EF4-FFF2-40B4-BE49-F238E27FC236}">
                <a16:creationId xmlns:a16="http://schemas.microsoft.com/office/drawing/2014/main" id="{F0A8C042-51D9-1B4E-A5E1-B679D522C04D}"/>
              </a:ext>
            </a:extLst>
          </p:cNvPr>
          <p:cNvSpPr>
            <a:spLocks noGrp="1"/>
          </p:cNvSpPr>
          <p:nvPr>
            <p:ph idx="1"/>
          </p:nvPr>
        </p:nvSpPr>
        <p:spPr>
          <a:xfrm>
            <a:off x="581193" y="2180496"/>
            <a:ext cx="9428046" cy="995323"/>
          </a:xfrm>
        </p:spPr>
        <p:txBody>
          <a:bodyPr>
            <a:normAutofit/>
          </a:bodyPr>
          <a:lstStyle/>
          <a:p>
            <a:r>
              <a:rPr lang="en-US" sz="2800" dirty="0"/>
              <a:t>Identify 3 principles that guide your ethical decision making?</a:t>
            </a:r>
          </a:p>
        </p:txBody>
      </p:sp>
    </p:spTree>
    <p:extLst>
      <p:ext uri="{BB962C8B-B14F-4D97-AF65-F5344CB8AC3E}">
        <p14:creationId xmlns:p14="http://schemas.microsoft.com/office/powerpoint/2010/main" val="1187494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EDF19-234F-794E-BA24-EBBF922C15DC}"/>
              </a:ext>
            </a:extLst>
          </p:cNvPr>
          <p:cNvSpPr>
            <a:spLocks noGrp="1"/>
          </p:cNvSpPr>
          <p:nvPr>
            <p:ph type="title"/>
          </p:nvPr>
        </p:nvSpPr>
        <p:spPr/>
        <p:txBody>
          <a:bodyPr>
            <a:normAutofit/>
          </a:bodyPr>
          <a:lstStyle/>
          <a:p>
            <a:pPr algn="ctr"/>
            <a:r>
              <a:rPr lang="en-US" sz="4800" dirty="0"/>
              <a:t>Ethical dilemma</a:t>
            </a:r>
          </a:p>
        </p:txBody>
      </p:sp>
      <p:sp>
        <p:nvSpPr>
          <p:cNvPr id="3" name="Content Placeholder 2">
            <a:extLst>
              <a:ext uri="{FF2B5EF4-FFF2-40B4-BE49-F238E27FC236}">
                <a16:creationId xmlns:a16="http://schemas.microsoft.com/office/drawing/2014/main" id="{F0A8C042-51D9-1B4E-A5E1-B679D522C04D}"/>
              </a:ext>
            </a:extLst>
          </p:cNvPr>
          <p:cNvSpPr>
            <a:spLocks noGrp="1"/>
          </p:cNvSpPr>
          <p:nvPr>
            <p:ph idx="1"/>
          </p:nvPr>
        </p:nvSpPr>
        <p:spPr>
          <a:xfrm>
            <a:off x="581192" y="2180496"/>
            <a:ext cx="10765233" cy="4121981"/>
          </a:xfrm>
        </p:spPr>
        <p:txBody>
          <a:bodyPr>
            <a:normAutofit/>
          </a:bodyPr>
          <a:lstStyle/>
          <a:p>
            <a:pPr marL="0" indent="0">
              <a:buNone/>
            </a:pPr>
            <a:r>
              <a:rPr lang="en-US" sz="2800" dirty="0"/>
              <a:t>Ethical dilemma #1:</a:t>
            </a:r>
          </a:p>
          <a:p>
            <a:pPr marL="0" indent="0">
              <a:buNone/>
            </a:pPr>
            <a:r>
              <a:rPr lang="en-US" sz="2800" dirty="0"/>
              <a:t>You are the President of a fraternity which has received approval from the college and the city to hold an event off campus in which alcohol will be sold.  On the day of the event the city has withdrawn it’s approval.  However, you have already leased the facility and purchased all of the food and alcohol.  What do you do and what values and principles will guide your decision making?</a:t>
            </a:r>
          </a:p>
        </p:txBody>
      </p:sp>
    </p:spTree>
    <p:extLst>
      <p:ext uri="{BB962C8B-B14F-4D97-AF65-F5344CB8AC3E}">
        <p14:creationId xmlns:p14="http://schemas.microsoft.com/office/powerpoint/2010/main" val="3429474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EDF19-234F-794E-BA24-EBBF922C15DC}"/>
              </a:ext>
            </a:extLst>
          </p:cNvPr>
          <p:cNvSpPr>
            <a:spLocks noGrp="1"/>
          </p:cNvSpPr>
          <p:nvPr>
            <p:ph type="title"/>
          </p:nvPr>
        </p:nvSpPr>
        <p:spPr/>
        <p:txBody>
          <a:bodyPr>
            <a:normAutofit/>
          </a:bodyPr>
          <a:lstStyle/>
          <a:p>
            <a:pPr algn="ctr"/>
            <a:r>
              <a:rPr lang="en-US" sz="4800" dirty="0"/>
              <a:t>Ethical Dilemma</a:t>
            </a:r>
          </a:p>
        </p:txBody>
      </p:sp>
      <p:sp>
        <p:nvSpPr>
          <p:cNvPr id="3" name="Content Placeholder 2">
            <a:extLst>
              <a:ext uri="{FF2B5EF4-FFF2-40B4-BE49-F238E27FC236}">
                <a16:creationId xmlns:a16="http://schemas.microsoft.com/office/drawing/2014/main" id="{F0A8C042-51D9-1B4E-A5E1-B679D522C04D}"/>
              </a:ext>
            </a:extLst>
          </p:cNvPr>
          <p:cNvSpPr>
            <a:spLocks noGrp="1"/>
          </p:cNvSpPr>
          <p:nvPr>
            <p:ph idx="1"/>
          </p:nvPr>
        </p:nvSpPr>
        <p:spPr>
          <a:xfrm>
            <a:off x="581192" y="2180496"/>
            <a:ext cx="10765233" cy="4121981"/>
          </a:xfrm>
        </p:spPr>
        <p:txBody>
          <a:bodyPr>
            <a:normAutofit/>
          </a:bodyPr>
          <a:lstStyle/>
          <a:p>
            <a:pPr marL="0" indent="0">
              <a:buNone/>
            </a:pPr>
            <a:r>
              <a:rPr lang="en-US" sz="2800" dirty="0"/>
              <a:t>Ethical dilemma #2:</a:t>
            </a:r>
          </a:p>
          <a:p>
            <a:pPr marL="0" indent="0">
              <a:buNone/>
            </a:pPr>
            <a:r>
              <a:rPr lang="en-US" sz="2800" dirty="0"/>
              <a:t>You are the President of an academic student organization.  Your organization has just won a regional competition for professionals in your discipline.  It has come to your attention that your close friend on the team may have cheated during the competition.  What would you do?  What values and principles would guide your decision making?</a:t>
            </a:r>
          </a:p>
        </p:txBody>
      </p:sp>
    </p:spTree>
    <p:extLst>
      <p:ext uri="{BB962C8B-B14F-4D97-AF65-F5344CB8AC3E}">
        <p14:creationId xmlns:p14="http://schemas.microsoft.com/office/powerpoint/2010/main" val="1541251534"/>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5C09BCC4BAF64DA6A50FFFBF89C0CB" ma:contentTypeVersion="18" ma:contentTypeDescription="Create a new document." ma:contentTypeScope="" ma:versionID="f1f70b18469cca05b003ecc816492bc1">
  <xsd:schema xmlns:xsd="http://www.w3.org/2001/XMLSchema" xmlns:xs="http://www.w3.org/2001/XMLSchema" xmlns:p="http://schemas.microsoft.com/office/2006/metadata/properties" xmlns:ns1="http://schemas.microsoft.com/sharepoint/v3" xmlns:ns2="d032cc80-d3d9-4ac8-a1c4-b2d7899d73c9" xmlns:ns3="a702480b-00b6-4a4b-bd4b-1ed0793293cd" targetNamespace="http://schemas.microsoft.com/office/2006/metadata/properties" ma:root="true" ma:fieldsID="e39a8772c4d9adfe8c510625fde91f17" ns1:_="" ns2:_="" ns3:_="">
    <xsd:import namespace="http://schemas.microsoft.com/sharepoint/v3"/>
    <xsd:import namespace="d032cc80-d3d9-4ac8-a1c4-b2d7899d73c9"/>
    <xsd:import namespace="a702480b-00b6-4a4b-bd4b-1ed0793293c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1:_ip_UnifiedCompliancePolicyProperties" minOccurs="0"/>
                <xsd:element ref="ns1:_ip_UnifiedCompliancePolicyUIAc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32cc80-d3d9-4ac8-a1c4-b2d7899d73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a66915c-32e2-440a-9f1a-926800d4ab9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702480b-00b6-4a4b-bd4b-1ed0793293cd"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97a59653-4eaf-4ba1-b6ea-8e644bc967fe}" ma:internalName="TaxCatchAll" ma:showField="CatchAllData" ma:web="a702480b-00b6-4a4b-bd4b-1ed0793293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93D4A1-3B0D-472F-AA01-19195C1C984D}"/>
</file>

<file path=customXml/itemProps2.xml><?xml version="1.0" encoding="utf-8"?>
<ds:datastoreItem xmlns:ds="http://schemas.openxmlformats.org/officeDocument/2006/customXml" ds:itemID="{720584CE-72D3-431F-9F2E-7A043E8E3C0A}"/>
</file>

<file path=docProps/app.xml><?xml version="1.0" encoding="utf-8"?>
<Properties xmlns="http://schemas.openxmlformats.org/officeDocument/2006/extended-properties" xmlns:vt="http://schemas.openxmlformats.org/officeDocument/2006/docPropsVTypes">
  <Template>{36082C60-3473-534A-8D2A-FAF6AF7AADA3}tf10001123</Template>
  <TotalTime>109</TotalTime>
  <Words>398</Words>
  <Application>Microsoft Macintosh PowerPoint</Application>
  <PresentationFormat>Widescreen</PresentationFormat>
  <Paragraphs>32</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Gill Sans MT</vt:lpstr>
      <vt:lpstr>Roboto</vt:lpstr>
      <vt:lpstr>Wingdings 2</vt:lpstr>
      <vt:lpstr>Dividend</vt:lpstr>
      <vt:lpstr>Ethical Decision Making for Student Leaders</vt:lpstr>
      <vt:lpstr>About me</vt:lpstr>
      <vt:lpstr>What are Morals and ethics</vt:lpstr>
      <vt:lpstr>Acting “ethically”</vt:lpstr>
      <vt:lpstr>Is the issue judgement or character?</vt:lpstr>
      <vt:lpstr>Moral and ethical development</vt:lpstr>
      <vt:lpstr>Is the issue judgement or character?</vt:lpstr>
      <vt:lpstr>Ethical dilemma</vt:lpstr>
      <vt:lpstr>Ethical Dilemma</vt:lpstr>
      <vt:lpstr>Ethical Decision Making for Student Leaders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Ethical Decision Making for Student Leaders</dc:title>
  <dc:creator>Microsoft Office User</dc:creator>
  <cp:lastModifiedBy>Microsoft Office User</cp:lastModifiedBy>
  <cp:revision>9</cp:revision>
  <dcterms:created xsi:type="dcterms:W3CDTF">2022-08-17T16:10:28Z</dcterms:created>
  <dcterms:modified xsi:type="dcterms:W3CDTF">2022-08-17T18:00:20Z</dcterms:modified>
</cp:coreProperties>
</file>