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sldIdLst>
    <p:sldId id="257" r:id="rId2"/>
    <p:sldId id="299" r:id="rId3"/>
    <p:sldId id="303" r:id="rId4"/>
    <p:sldId id="302" r:id="rId5"/>
    <p:sldId id="297" r:id="rId6"/>
    <p:sldId id="292" r:id="rId7"/>
    <p:sldId id="293" r:id="rId8"/>
    <p:sldId id="294" r:id="rId9"/>
    <p:sldId id="295" r:id="rId10"/>
    <p:sldId id="310" r:id="rId11"/>
    <p:sldId id="286" r:id="rId12"/>
    <p:sldId id="287" r:id="rId13"/>
    <p:sldId id="296" r:id="rId14"/>
    <p:sldId id="300" r:id="rId15"/>
    <p:sldId id="307" r:id="rId16"/>
    <p:sldId id="301" r:id="rId17"/>
    <p:sldId id="306" r:id="rId18"/>
    <p:sldId id="305" r:id="rId19"/>
    <p:sldId id="280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nie Castellanos" initials="MC" lastIdx="1" clrIdx="0">
    <p:extLst>
      <p:ext uri="{19B8F6BF-5375-455C-9EA6-DF929625EA0E}">
        <p15:presenceInfo xmlns:p15="http://schemas.microsoft.com/office/powerpoint/2012/main" userId="S::mcastellanos4@csustan.edu::cc158b01-fc21-49ab-af7f-d6807c246e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D7F94-7847-65FA-4DB1-D035714EAC50}" v="142" dt="2022-08-16T17:35:45.812"/>
    <p1510:client id="{2663CED9-FC0D-4D21-4CC2-B2BE0D15FE69}" v="646" dt="2022-08-16T17:38:13.312"/>
    <p1510:client id="{F26038D9-2D5D-8307-B4BA-726A6DEA0914}" v="671" dt="2022-08-16T17:37:2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655C8-7E35-4A67-8BB3-A7BA4074D180}" type="datetimeFigureOut">
              <a:rPr lang="en-US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D0D4-55D9-4203-ABDB-F050D825F5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9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3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Miranda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5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8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2BA4-A96A-AD4A-BB95-ECEC973E2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6C660-3683-1748-8F7E-8EC601CF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F7AA-F1AF-C947-8BC2-BABFCAE4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1BDE-010E-0E4A-B636-E748A3BD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C914-9678-2349-A7C2-0BEE1EA1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691C-4FF5-0F42-A5B8-E9A7E034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3D304-8834-4C4E-ABD8-15EDE5F1E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36B5-C112-C744-B515-28BEDAF4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8E0AC-E513-4F45-A3E3-0E69294D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E287-40F3-F84F-8C4E-A632B790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97065-CAB9-1741-97D5-3DB73B33C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A5DF3-44BC-BA4B-B442-B2AC7EAF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3C0A3-55F7-7C40-9BCC-1E787F6F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5EA2-EE88-C543-B4F6-25B9A799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41687-4B2B-464B-8593-4FB43A34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D8EA-48E2-4B42-AECD-23DEB8E9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12D5-54C4-494F-AC9A-1E7794AD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1431-B982-3549-B0C6-84D29A49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87BA-E966-924F-8329-9B2EFC3F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900B-3C88-254A-9C9C-8C7C77E8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BD35-8553-A047-A3DB-E93C6CE6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A1E8B-790E-504E-A6B7-9CD424C1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659-98B5-604B-A87D-180E702C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88F4-B386-0243-8E24-B2B09A0A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18EB3-D8AE-564E-8D6E-DEFAE4D6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F8CB-9497-7F4C-80D9-9D8EF731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1F52-7A27-934E-97B0-8864264CF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41EB7-60C9-2945-B58A-DFFD47A63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FC515-5FDB-1649-9E8B-34D928E7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0A50D-8BEE-E648-91FB-3BD4DCE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268EF-7050-044E-ACA8-9255C242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006B-2A46-E94C-B693-83015314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CC227-856C-4348-B251-73BD4829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70B9C-7BB9-BD4E-AACA-1E3B3386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66C31-E3EA-BC4C-A13D-4E570E811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9BDF6-4D76-8F44-9BF1-BABCC3092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2A9E5-A485-6A47-82E2-4EBC03E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B0286-5982-344A-95CE-354CD0DD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09C29-0F78-5345-81D1-81857FAB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1A89-1612-E743-95A4-3F073A6C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98393-E1E7-C14D-BB10-91FB12F8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637D2-A0BE-FC41-BE9F-F17F4F53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5CE5-3DF9-8E4F-96EC-ADE3FCA7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73FA-5DC0-DA46-AF85-417BB76C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A9107-AC53-BA4C-98C9-9404CBD1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DB17-CED8-E444-9220-299E9479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6475-8341-944B-8855-2702FE34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F88C-75AE-C843-9472-BC5CDBA3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32F2E-F1B6-DF4D-9D0C-33D6D8D8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3EBF-EAE7-1C41-A9BC-67206BA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3A48C-7DFA-E44E-81D1-733870CF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5AB7A-FEB3-6942-B942-2D7F344E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064D-13FE-9F41-9D3F-F7F3A8F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80034-0E26-B149-992D-59AC6530E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539CF-7C3A-C74A-8B15-70450FA4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CC682-8E55-3C42-9438-004BB69D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FC76C-25B9-994E-BD62-571F01FC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A1C0-1428-0C4A-BA0C-776958B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5FEBE-92D6-5B41-8ABB-2C75D296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8F112-9BEF-7546-9900-DCC2AF384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3F68F-74B1-5048-AD09-5D42E925D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E492-18F5-1942-9909-DF525DE87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B0A6-7A4C-604F-A99D-638EE5149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sawyer@csustan.edu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csustan.edu/sc/student-center-build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creservations@csustan.ed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guzman@csusta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9EBEAB-C977-1846-B1B4-5239A0CC04F8}"/>
              </a:ext>
            </a:extLst>
          </p:cNvPr>
          <p:cNvGrpSpPr/>
          <p:nvPr/>
        </p:nvGrpSpPr>
        <p:grpSpPr>
          <a:xfrm>
            <a:off x="3150351" y="1692876"/>
            <a:ext cx="695142" cy="1528933"/>
            <a:chOff x="2083525" y="1239411"/>
            <a:chExt cx="649660" cy="13242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773D44-B1B2-C54E-9EED-2B2F8AEA039C}"/>
                </a:ext>
              </a:extLst>
            </p:cNvPr>
            <p:cNvSpPr/>
            <p:nvPr/>
          </p:nvSpPr>
          <p:spPr>
            <a:xfrm rot="16200000">
              <a:off x="2219258" y="2267887"/>
              <a:ext cx="159994" cy="431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2400" b="1">
                <a:solidFill>
                  <a:srgbClr val="FFC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EC2FE-2B88-604F-AE69-55C7E16B3017}"/>
                </a:ext>
              </a:extLst>
            </p:cNvPr>
            <p:cNvSpPr/>
            <p:nvPr/>
          </p:nvSpPr>
          <p:spPr>
            <a:xfrm>
              <a:off x="2560541" y="1239411"/>
              <a:ext cx="172644" cy="613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000" b="1">
                <a:solidFill>
                  <a:srgbClr val="FFC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2FF58F-DC87-6F47-83FC-F3C794C1B1ED}"/>
              </a:ext>
            </a:extLst>
          </p:cNvPr>
          <p:cNvSpPr txBox="1"/>
          <p:nvPr/>
        </p:nvSpPr>
        <p:spPr>
          <a:xfrm>
            <a:off x="2354540" y="2004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03D4C-411E-4347-81D0-AFDC1418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22" y="264809"/>
            <a:ext cx="1226004" cy="1533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CC82A-DF4B-A044-8D4D-35EC2ADF7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870" y="5837698"/>
            <a:ext cx="1124634" cy="81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CEFDD-9A3D-854D-9F35-7CDE7E26F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266" y="5733889"/>
            <a:ext cx="1573841" cy="1028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43F42-73F2-4202-A0FF-F06541B11DDF}"/>
              </a:ext>
            </a:extLst>
          </p:cNvPr>
          <p:cNvSpPr txBox="1"/>
          <p:nvPr/>
        </p:nvSpPr>
        <p:spPr>
          <a:xfrm>
            <a:off x="2901043" y="1690008"/>
            <a:ext cx="711109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/>
              <a:t>ASI &amp; SC </a:t>
            </a:r>
          </a:p>
          <a:p>
            <a:pPr algn="ctr"/>
            <a:r>
              <a:rPr lang="en-US" sz="6000"/>
              <a:t>Student Organization Services</a:t>
            </a:r>
            <a:endParaRPr lang="en-US" sz="6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36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76C24A-5F96-4599-AEFE-7E15249C7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9" t="4292" r="8611" b="2299"/>
          <a:stretch/>
        </p:blipFill>
        <p:spPr>
          <a:xfrm>
            <a:off x="3228649" y="0"/>
            <a:ext cx="5746203" cy="3002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2DAC46-8F69-42C4-8154-A67F30743692}"/>
              </a:ext>
            </a:extLst>
          </p:cNvPr>
          <p:cNvSpPr txBox="1"/>
          <p:nvPr/>
        </p:nvSpPr>
        <p:spPr>
          <a:xfrm>
            <a:off x="2935048" y="3370883"/>
            <a:ext cx="631677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Hannah Sawyer</a:t>
            </a:r>
            <a:endParaRPr lang="en-US" sz="2400" b="1">
              <a:ea typeface="Calibri"/>
              <a:cs typeface="Calibri"/>
            </a:endParaRPr>
          </a:p>
          <a:p>
            <a:pPr algn="ctr"/>
            <a:r>
              <a:rPr lang="en-US" sz="2400" b="1">
                <a:ea typeface="Calibri" panose="020F0502020204030204"/>
                <a:cs typeface="Calibri"/>
                <a:hlinkClick r:id="rId5"/>
              </a:rPr>
              <a:t>hsawyer@csustan.edu</a:t>
            </a:r>
            <a:endParaRPr lang="en-US" sz="2400" b="1">
              <a:ea typeface="Calibri" panose="020F0502020204030204"/>
              <a:cs typeface="Calibri"/>
            </a:endParaRPr>
          </a:p>
          <a:p>
            <a:pPr algn="ctr"/>
            <a:r>
              <a:rPr lang="en-US" sz="2400" b="1">
                <a:ea typeface="Calibri" panose="020F0502020204030204"/>
                <a:cs typeface="Calibri"/>
              </a:rPr>
              <a:t>209-667-3866</a:t>
            </a:r>
          </a:p>
          <a:p>
            <a:pPr algn="ctr"/>
            <a:endParaRPr lang="en-US" sz="2400" b="1">
              <a:ea typeface="Calibri" panose="020F0502020204030204"/>
              <a:cs typeface="Calibri"/>
            </a:endParaRPr>
          </a:p>
          <a:p>
            <a:pPr algn="ctr"/>
            <a:r>
              <a:rPr lang="en-US" sz="2400" b="1">
                <a:cs typeface="Calibri"/>
              </a:rPr>
              <a:t>Find all details on the ASI Marketing webpage</a:t>
            </a: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:</a:t>
            </a:r>
            <a:endParaRPr lang="en-US" sz="2400">
              <a:solidFill>
                <a:srgbClr val="C00000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C00000"/>
                </a:solidFill>
                <a:ea typeface="+mn-lt"/>
                <a:cs typeface="+mn-lt"/>
              </a:rPr>
              <a:t>https://www.csustan.edu/asi/marketing</a:t>
            </a:r>
            <a:endParaRPr lang="en-US" sz="2000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29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EC38-7DA9-4C2A-9666-99B8A0CC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280" y="2024690"/>
            <a:ext cx="3509866" cy="3153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Quad Booth Space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Tables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Chairs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Awnings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Sound System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2409416" y="681494"/>
            <a:ext cx="61301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Quad Reservation Request 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A picture containing outdoor, sky, tree, ground&#10;&#10;Description automatically generated">
            <a:extLst>
              <a:ext uri="{FF2B5EF4-FFF2-40B4-BE49-F238E27FC236}">
                <a16:creationId xmlns:a16="http://schemas.microsoft.com/office/drawing/2014/main" id="{94678062-10AB-42E3-B1A1-60F498EC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384039"/>
            <a:ext cx="3203275" cy="3962072"/>
          </a:xfrm>
          <a:prstGeom prst="rect">
            <a:avLst/>
          </a:prstGeom>
        </p:spPr>
      </p:pic>
      <p:pic>
        <p:nvPicPr>
          <p:cNvPr id="3" name="Picture 4" descr="A picture containing person, sky, outdoor, person&#10;&#10;Description automatically generated">
            <a:extLst>
              <a:ext uri="{FF2B5EF4-FFF2-40B4-BE49-F238E27FC236}">
                <a16:creationId xmlns:a16="http://schemas.microsoft.com/office/drawing/2014/main" id="{306BFF2A-7231-49BC-A165-7638DE3D3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155" y="1927062"/>
            <a:ext cx="3203275" cy="39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EC38-7DA9-4C2A-9666-99B8A0CC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187" y="1188855"/>
            <a:ext cx="5601477" cy="44757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cs typeface="Calibri"/>
              </a:rPr>
              <a:t>Conference Rooms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Leadership Conference Room (SC 103)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Stanislaus Conference Room (SC 104)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Turlock Conference Room(SC 105)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Gold Conference Room (SC 203)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Red Conference Room (SC 204)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cs typeface="Calibri"/>
              </a:rPr>
              <a:t>Event Spaces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Valley Conference Room (SC 202A&amp;B)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Event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123019" y="360097"/>
            <a:ext cx="64806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Building Reservations Request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A picture containing indoor, ceiling, floor, furniture&#10;&#10;Description automatically generated">
            <a:extLst>
              <a:ext uri="{FF2B5EF4-FFF2-40B4-BE49-F238E27FC236}">
                <a16:creationId xmlns:a16="http://schemas.microsoft.com/office/drawing/2014/main" id="{F9C51AEF-4C95-4FC0-8650-7F944B70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9" y="358845"/>
            <a:ext cx="3375804" cy="235906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B6A4768-B35A-41B0-B7CF-C70727BED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533" y="1843302"/>
            <a:ext cx="3203274" cy="2093093"/>
          </a:xfrm>
          <a:prstGeom prst="rect">
            <a:avLst/>
          </a:prstGeom>
        </p:spPr>
      </p:pic>
      <p:pic>
        <p:nvPicPr>
          <p:cNvPr id="5" name="Picture 6" descr="A picture containing indoor, floor, furniture, conference room&#10;&#10;Description automatically generated">
            <a:extLst>
              <a:ext uri="{FF2B5EF4-FFF2-40B4-BE49-F238E27FC236}">
                <a16:creationId xmlns:a16="http://schemas.microsoft.com/office/drawing/2014/main" id="{22C25646-4329-4647-A175-FD546AE0A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33" y="3666562"/>
            <a:ext cx="3763992" cy="23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4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EC38-7DA9-4C2A-9666-99B8A0CC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22" y="1470284"/>
            <a:ext cx="4911790" cy="44951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Indoor Sound System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Projector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Podium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USA &amp; CA Flag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Facility Tables &amp; Chairs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Backdrop 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Dance Floor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Spotlight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Stage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Outdoor Sound System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2974018" y="690106"/>
            <a:ext cx="6249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Space Equipment Rentals</a:t>
            </a:r>
            <a:r>
              <a:rPr lang="en-US" sz="3600">
                <a:solidFill>
                  <a:schemeClr val="bg1"/>
                </a:solidFill>
              </a:rPr>
              <a:t> 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D64D05-9FFD-461C-8DF3-EB6618B04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073" y="1481343"/>
            <a:ext cx="6157103" cy="3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8AB74C15-4A95-DB8A-DBB5-C58DDF7E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0218" y="161487"/>
            <a:ext cx="9636804" cy="5822786"/>
          </a:xfrm>
        </p:spPr>
      </p:pic>
    </p:spTree>
    <p:extLst>
      <p:ext uri="{BB962C8B-B14F-4D97-AF65-F5344CB8AC3E}">
        <p14:creationId xmlns:p14="http://schemas.microsoft.com/office/powerpoint/2010/main" val="125896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A7CF6FFA-3919-6A56-168E-00055192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4580" y="397969"/>
            <a:ext cx="9726356" cy="5358579"/>
          </a:xfrm>
        </p:spPr>
      </p:pic>
    </p:spTree>
    <p:extLst>
      <p:ext uri="{BB962C8B-B14F-4D97-AF65-F5344CB8AC3E}">
        <p14:creationId xmlns:p14="http://schemas.microsoft.com/office/powerpoint/2010/main" val="248182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B2E43C-C578-37DB-862F-4BE7BA4BA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4445" y="1002665"/>
            <a:ext cx="10435510" cy="4351338"/>
          </a:xfrm>
        </p:spPr>
      </p:pic>
    </p:spTree>
    <p:extLst>
      <p:ext uri="{BB962C8B-B14F-4D97-AF65-F5344CB8AC3E}">
        <p14:creationId xmlns:p14="http://schemas.microsoft.com/office/powerpoint/2010/main" val="268876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189FF13-FA92-032E-972F-CC54AC565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0274" y="454025"/>
            <a:ext cx="9900952" cy="5410518"/>
          </a:xfrm>
        </p:spPr>
      </p:pic>
    </p:spTree>
    <p:extLst>
      <p:ext uri="{BB962C8B-B14F-4D97-AF65-F5344CB8AC3E}">
        <p14:creationId xmlns:p14="http://schemas.microsoft.com/office/powerpoint/2010/main" val="349765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9B6E935-B727-228C-FF66-E1BAF5FCD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6497" y="351199"/>
            <a:ext cx="8851997" cy="5507475"/>
          </a:xfrm>
        </p:spPr>
      </p:pic>
    </p:spTree>
    <p:extLst>
      <p:ext uri="{BB962C8B-B14F-4D97-AF65-F5344CB8AC3E}">
        <p14:creationId xmlns:p14="http://schemas.microsoft.com/office/powerpoint/2010/main" val="247695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F3CF4-9489-CA44-AA8E-A57ED29E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1" y="-16328"/>
            <a:ext cx="12221027" cy="68743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C13BE-001C-4D19-8E2B-0C2C69FA8A2C}"/>
              </a:ext>
            </a:extLst>
          </p:cNvPr>
          <p:cNvSpPr txBox="1"/>
          <p:nvPr/>
        </p:nvSpPr>
        <p:spPr>
          <a:xfrm>
            <a:off x="677637" y="171179"/>
            <a:ext cx="110500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cs typeface="Calibri" panose="020F0502020204030204"/>
              </a:rPr>
              <a:t>Student Center Reservations</a:t>
            </a:r>
          </a:p>
          <a:p>
            <a:pPr algn="ctr"/>
            <a:r>
              <a:rPr lang="en-US" sz="5400">
                <a:solidFill>
                  <a:schemeClr val="bg1"/>
                </a:solidFill>
                <a:cs typeface="Calibri" panose="020F0502020204030204"/>
              </a:rPr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531B9-A0C0-6AA8-B028-C028458B818B}"/>
              </a:ext>
            </a:extLst>
          </p:cNvPr>
          <p:cNvSpPr txBox="1"/>
          <p:nvPr/>
        </p:nvSpPr>
        <p:spPr>
          <a:xfrm>
            <a:off x="769620" y="2118360"/>
            <a:ext cx="928116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  <a:cs typeface="Calibri"/>
              </a:rPr>
              <a:t>Reservation Student Coordinator</a:t>
            </a:r>
          </a:p>
          <a:p>
            <a:r>
              <a:rPr lang="en-US" sz="280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screservations@csustan.edu</a:t>
            </a:r>
            <a:r>
              <a:rPr lang="en-US" sz="2800">
                <a:solidFill>
                  <a:schemeClr val="bg1"/>
                </a:solidFill>
                <a:cs typeface="Calibri"/>
              </a:rPr>
              <a:t> </a:t>
            </a:r>
          </a:p>
          <a:p>
            <a:endParaRPr lang="en-US" sz="2800">
              <a:solidFill>
                <a:srgbClr val="FFFFFF"/>
              </a:solidFill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  <a:cs typeface="Calibri"/>
              </a:rPr>
              <a:t>Reservations Coordinator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r>
              <a:rPr lang="en-US" sz="2800" err="1">
                <a:solidFill>
                  <a:srgbClr val="FFFFFF"/>
                </a:solidFill>
                <a:cs typeface="Calibri"/>
              </a:rPr>
              <a:t>Lyzz</a:t>
            </a:r>
            <a:r>
              <a:rPr lang="en-US" sz="2800">
                <a:solidFill>
                  <a:srgbClr val="FFFFFF"/>
                </a:solidFill>
                <a:cs typeface="Calibri"/>
              </a:rPr>
              <a:t> Guzman</a:t>
            </a:r>
          </a:p>
          <a:p>
            <a:r>
              <a:rPr lang="en-US" sz="2800">
                <a:solidFill>
                  <a:srgbClr val="FFFFFF"/>
                </a:solidFill>
                <a:cs typeface="Calibri"/>
              </a:rPr>
              <a:t>(209) 667-3832</a:t>
            </a:r>
          </a:p>
          <a:p>
            <a:r>
              <a:rPr lang="en-US" sz="2800">
                <a:solidFill>
                  <a:srgbClr val="FFFFFF"/>
                </a:solidFill>
                <a:cs typeface="Calibri"/>
                <a:hlinkClick r:id="rId4"/>
              </a:rPr>
              <a:t>laguzman@csustan.edu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49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24977-5162-4B93-8BDB-9CB5FF07511F}"/>
              </a:ext>
            </a:extLst>
          </p:cNvPr>
          <p:cNvSpPr txBox="1"/>
          <p:nvPr/>
        </p:nvSpPr>
        <p:spPr>
          <a:xfrm>
            <a:off x="3167888" y="559868"/>
            <a:ext cx="6993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Associated Students Incorporated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2E5DB-4333-4AE8-9667-60A0C87EB7E0}"/>
              </a:ext>
            </a:extLst>
          </p:cNvPr>
          <p:cNvSpPr txBox="1"/>
          <p:nvPr/>
        </p:nvSpPr>
        <p:spPr>
          <a:xfrm>
            <a:off x="823519" y="1788253"/>
            <a:ext cx="64704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09B5DB-CB97-426A-A951-C0A14696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178" y="366022"/>
            <a:ext cx="1573841" cy="1028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DC2F8-8C02-4FEE-ADD3-99B3EDF37422}"/>
              </a:ext>
            </a:extLst>
          </p:cNvPr>
          <p:cNvSpPr txBox="1"/>
          <p:nvPr/>
        </p:nvSpPr>
        <p:spPr>
          <a:xfrm>
            <a:off x="404567" y="2458201"/>
            <a:ext cx="5461686" cy="369332"/>
          </a:xfrm>
          <a:prstGeom prst="rect">
            <a:avLst/>
          </a:prstGeom>
          <a:solidFill>
            <a:srgbClr val="E6C9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ASI Board of Directors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6C626-E137-46A7-9445-A4EFB4827872}"/>
              </a:ext>
            </a:extLst>
          </p:cNvPr>
          <p:cNvSpPr/>
          <p:nvPr/>
        </p:nvSpPr>
        <p:spPr>
          <a:xfrm>
            <a:off x="404567" y="2903241"/>
            <a:ext cx="5461686" cy="12892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latin typeface="Calibri"/>
              </a:rPr>
              <a:t>OFFICIAL VOICE OF THE STUDENTS! THE BOARD OF DIRECTORS IS COMPRISED OF 14 ELECTED STUDENTS WHO REPRESENT AND ADVOCATE ON BEHALF OF </a:t>
            </a:r>
            <a:r>
              <a:rPr lang="en-US">
                <a:latin typeface="Calibri"/>
              </a:rPr>
              <a:t>THE STUDENT BODY.</a:t>
            </a:r>
            <a:endParaRPr lang="en-US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9FE48-662C-4589-BCC2-A3A48A419700}"/>
              </a:ext>
            </a:extLst>
          </p:cNvPr>
          <p:cNvSpPr txBox="1"/>
          <p:nvPr/>
        </p:nvSpPr>
        <p:spPr>
          <a:xfrm>
            <a:off x="6325747" y="3471505"/>
            <a:ext cx="5461686" cy="369332"/>
          </a:xfrm>
          <a:prstGeom prst="rect">
            <a:avLst/>
          </a:prstGeom>
          <a:solidFill>
            <a:srgbClr val="E6C9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Services Funded by ASI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5D62E-29D6-4C6C-836C-2BEEC8CE762D}"/>
              </a:ext>
            </a:extLst>
          </p:cNvPr>
          <p:cNvSpPr/>
          <p:nvPr/>
        </p:nvSpPr>
        <p:spPr>
          <a:xfrm>
            <a:off x="6325747" y="3843760"/>
            <a:ext cx="5461686" cy="8920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latin typeface="Calibri"/>
              </a:rPr>
              <a:t>ASI IS COMMITTED TO PROVIDING SERVICES THAT ENHANCE THE STUDENT EXPERIEN</a:t>
            </a:r>
            <a:r>
              <a:rPr lang="en-US">
                <a:latin typeface="Calibri"/>
              </a:rPr>
              <a:t>CE.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88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F3CF4-9489-CA44-AA8E-A57ED29E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1" y="-16328"/>
            <a:ext cx="12221027" cy="68743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C13BE-001C-4D19-8E2B-0C2C69FA8A2C}"/>
              </a:ext>
            </a:extLst>
          </p:cNvPr>
          <p:cNvSpPr txBox="1"/>
          <p:nvPr/>
        </p:nvSpPr>
        <p:spPr>
          <a:xfrm>
            <a:off x="2887437" y="2091419"/>
            <a:ext cx="66076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</a:rPr>
              <a:t>Questions?</a:t>
            </a:r>
            <a:endParaRPr lang="en-US" sz="88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405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24977-5162-4B93-8BDB-9CB5FF07511F}"/>
              </a:ext>
            </a:extLst>
          </p:cNvPr>
          <p:cNvSpPr txBox="1"/>
          <p:nvPr/>
        </p:nvSpPr>
        <p:spPr>
          <a:xfrm>
            <a:off x="3655931" y="559868"/>
            <a:ext cx="58776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University Student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2E5DB-4333-4AE8-9667-60A0C87EB7E0}"/>
              </a:ext>
            </a:extLst>
          </p:cNvPr>
          <p:cNvSpPr txBox="1"/>
          <p:nvPr/>
        </p:nvSpPr>
        <p:spPr>
          <a:xfrm>
            <a:off x="823519" y="1788253"/>
            <a:ext cx="64704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4E91613-F440-4A6E-8E86-B607E5D26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04" y="478298"/>
            <a:ext cx="1124634" cy="812236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9766E73-9DEB-4823-BB48-CD254005A834}"/>
              </a:ext>
            </a:extLst>
          </p:cNvPr>
          <p:cNvSpPr txBox="1"/>
          <p:nvPr/>
        </p:nvSpPr>
        <p:spPr>
          <a:xfrm>
            <a:off x="653836" y="2978855"/>
            <a:ext cx="51958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SC BOARD OF DIRECTORS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6187DC5-BF99-449E-A978-D8BAA1594C20}"/>
              </a:ext>
            </a:extLst>
          </p:cNvPr>
          <p:cNvSpPr txBox="1"/>
          <p:nvPr/>
        </p:nvSpPr>
        <p:spPr>
          <a:xfrm>
            <a:off x="650783" y="3443181"/>
            <a:ext cx="4683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9 STUDENT REPRESENTATIVES WHO MAKE DECISIONS CONCERNING THE UNIVERISTY STUDENT CENTER POLICIES, RENOVATIONS, MARKETING, AND BUDGETARY ITEMS.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151DC73-5464-43F2-B662-446997907F9D}"/>
              </a:ext>
            </a:extLst>
          </p:cNvPr>
          <p:cNvSpPr txBox="1"/>
          <p:nvPr/>
        </p:nvSpPr>
        <p:spPr>
          <a:xfrm>
            <a:off x="6352170" y="2082569"/>
            <a:ext cx="51958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FACILITY/ OPERATIONS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4B5AC-7A79-4C4B-9623-C6484AA94011}"/>
              </a:ext>
            </a:extLst>
          </p:cNvPr>
          <p:cNvSpPr txBox="1"/>
          <p:nvPr/>
        </p:nvSpPr>
        <p:spPr>
          <a:xfrm>
            <a:off x="6350454" y="2547257"/>
            <a:ext cx="518568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THIS TEAM IS DEDICATED TO PROVIDING SERVICES AND SPACES WHITHIN THE UNIVERSITY STUDENT CENTER TO ENHANCE THE STUDENT COLLEGE EXPERIENCE.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EDEE7B40-A49E-4E41-9983-1D18DE1D57CC}"/>
              </a:ext>
            </a:extLst>
          </p:cNvPr>
          <p:cNvSpPr txBox="1"/>
          <p:nvPr/>
        </p:nvSpPr>
        <p:spPr>
          <a:xfrm>
            <a:off x="6349120" y="3766461"/>
            <a:ext cx="519209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SERVICES FUNDED BY SC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D887F-E999-42D1-B734-321593A7D37A}"/>
              </a:ext>
            </a:extLst>
          </p:cNvPr>
          <p:cNvSpPr txBox="1"/>
          <p:nvPr/>
        </p:nvSpPr>
        <p:spPr>
          <a:xfrm>
            <a:off x="6350454" y="4425043"/>
            <a:ext cx="51856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THE UNIVERSITY STUDENT CENTER OFFERS MANY SERVICES OUT OF THE STUDENT CENTER BUDGET AND SERVICE DESK</a:t>
            </a:r>
          </a:p>
        </p:txBody>
      </p:sp>
    </p:spTree>
    <p:extLst>
      <p:ext uri="{BB962C8B-B14F-4D97-AF65-F5344CB8AC3E}">
        <p14:creationId xmlns:p14="http://schemas.microsoft.com/office/powerpoint/2010/main" val="35979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24977-5162-4B93-8BDB-9CB5FF07511F}"/>
              </a:ext>
            </a:extLst>
          </p:cNvPr>
          <p:cNvSpPr txBox="1"/>
          <p:nvPr/>
        </p:nvSpPr>
        <p:spPr>
          <a:xfrm>
            <a:off x="2876998" y="559868"/>
            <a:ext cx="58776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Trust Accounts on Campus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2E5DB-4333-4AE8-9667-60A0C87EB7E0}"/>
              </a:ext>
            </a:extLst>
          </p:cNvPr>
          <p:cNvSpPr txBox="1"/>
          <p:nvPr/>
        </p:nvSpPr>
        <p:spPr>
          <a:xfrm>
            <a:off x="823519" y="1788253"/>
            <a:ext cx="6470433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ASI is your Liaison </a:t>
            </a:r>
          </a:p>
          <a:p>
            <a:r>
              <a:rPr lang="en-US"/>
              <a:t>when contacting Business and Finance and Student Leadership Development on campus regarding Trust Accounts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sz="2000" b="1">
                <a:solidFill>
                  <a:srgbClr val="C00000"/>
                </a:solidFill>
                <a:cs typeface="Calibri"/>
              </a:rPr>
              <a:t>Check Request Forms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Advance Check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Reimbursements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Payments Directly to a Vendor</a:t>
            </a:r>
          </a:p>
          <a:p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sz="2000" b="1">
                <a:solidFill>
                  <a:srgbClr val="C00000"/>
                </a:solidFill>
                <a:cs typeface="Calibri"/>
              </a:rPr>
              <a:t>Depositing Funds to your Trust Accounts: ASI Front Desk</a:t>
            </a:r>
          </a:p>
          <a:p>
            <a:endParaRPr lang="en-US" sz="2000" b="1">
              <a:solidFill>
                <a:srgbClr val="C00000"/>
              </a:solidFill>
              <a:cs typeface="Calibri"/>
            </a:endParaRPr>
          </a:p>
          <a:p>
            <a:r>
              <a:rPr lang="en-US" sz="2000" b="1">
                <a:solidFill>
                  <a:srgbClr val="C00000"/>
                </a:solidFill>
                <a:cs typeface="Calibri"/>
              </a:rPr>
              <a:t>Checking Balance in your Trust Accounts:  Contact Michelle Carolan @ mcarolan@csustan.edu</a:t>
            </a:r>
          </a:p>
        </p:txBody>
      </p:sp>
      <p:pic>
        <p:nvPicPr>
          <p:cNvPr id="3" name="Graphic 4" descr="Users with solid fill">
            <a:extLst>
              <a:ext uri="{FF2B5EF4-FFF2-40B4-BE49-F238E27FC236}">
                <a16:creationId xmlns:a16="http://schemas.microsoft.com/office/drawing/2014/main" id="{A2159748-EFF5-45FA-8330-D3D1F6D8C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2693" y="1468211"/>
            <a:ext cx="2520042" cy="2520042"/>
          </a:xfrm>
          <a:prstGeom prst="rect">
            <a:avLst/>
          </a:prstGeom>
        </p:spPr>
      </p:pic>
      <p:pic>
        <p:nvPicPr>
          <p:cNvPr id="5" name="Graphic 5" descr="Money with solid fill">
            <a:extLst>
              <a:ext uri="{FF2B5EF4-FFF2-40B4-BE49-F238E27FC236}">
                <a16:creationId xmlns:a16="http://schemas.microsoft.com/office/drawing/2014/main" id="{93D01F52-CB48-4B22-93A2-F2F77E913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0960" y="32983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24977-5162-4B93-8BDB-9CB5FF07511F}"/>
              </a:ext>
            </a:extLst>
          </p:cNvPr>
          <p:cNvSpPr txBox="1"/>
          <p:nvPr/>
        </p:nvSpPr>
        <p:spPr>
          <a:xfrm>
            <a:off x="2074176" y="614297"/>
            <a:ext cx="7510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Funding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AAC1C-BA39-4942-99A2-E5F27FF2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548" y="2246210"/>
            <a:ext cx="2592746" cy="1618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0F47E-F7A9-4FA8-97BE-6E2F0BD7A058}"/>
              </a:ext>
            </a:extLst>
          </p:cNvPr>
          <p:cNvSpPr txBox="1"/>
          <p:nvPr/>
        </p:nvSpPr>
        <p:spPr>
          <a:xfrm>
            <a:off x="696686" y="1812471"/>
            <a:ext cx="6784520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ASI &amp; SC Student Organization Funding- </a:t>
            </a:r>
          </a:p>
          <a:p>
            <a:r>
              <a:rPr lang="en-US">
                <a:cs typeface="Calibri"/>
              </a:rPr>
              <a:t>ASI Provides funding to recognized student organization on campus to host events that benefit and broaden, educational, social, political and cultural experiences for students on campus.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3 Cycles per semester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Student Organizations can request up to $1,500 per academic year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First come first serve basis</a:t>
            </a:r>
          </a:p>
          <a:p>
            <a:endParaRPr lang="en-US">
              <a:cs typeface="Calibri"/>
            </a:endParaRPr>
          </a:p>
          <a:p>
            <a:r>
              <a:rPr lang="en-US" sz="2000" b="1">
                <a:solidFill>
                  <a:srgbClr val="C00000"/>
                </a:solidFill>
                <a:cs typeface="Calibri"/>
              </a:rPr>
              <a:t>Seed Funding- </a:t>
            </a:r>
          </a:p>
          <a:p>
            <a:r>
              <a:rPr lang="en-US" sz="2000">
                <a:cs typeface="Calibri"/>
              </a:rPr>
              <a:t>Startup funding for newly establish recognized student  organizations. 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Provide $150.00 per student organization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First come first serve basis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98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76C24A-5F96-4599-AEFE-7E15249C7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9" t="4292" r="8611" b="2299"/>
          <a:stretch/>
        </p:blipFill>
        <p:spPr>
          <a:xfrm>
            <a:off x="3228649" y="0"/>
            <a:ext cx="5746203" cy="3002329"/>
          </a:xfrm>
          <a:prstGeom prst="rect">
            <a:avLst/>
          </a:prstGeom>
        </p:spPr>
      </p:pic>
      <p:pic>
        <p:nvPicPr>
          <p:cNvPr id="6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D55F2B-7A44-4FC8-8EAE-01CB41516B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7" t="13325" r="3267" b="7595"/>
          <a:stretch/>
        </p:blipFill>
        <p:spPr>
          <a:xfrm>
            <a:off x="237828" y="3684501"/>
            <a:ext cx="6490467" cy="153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2DAC46-8F69-42C4-8154-A67F30743692}"/>
              </a:ext>
            </a:extLst>
          </p:cNvPr>
          <p:cNvSpPr txBox="1"/>
          <p:nvPr/>
        </p:nvSpPr>
        <p:spPr>
          <a:xfrm>
            <a:off x="7175294" y="3684501"/>
            <a:ext cx="455294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b="1">
                <a:cs typeface="Calibri"/>
              </a:rPr>
              <a:t>Team of in-house graphic designers that can create logos or flyer, A frame, poster, or t-shirt designs </a:t>
            </a:r>
          </a:p>
        </p:txBody>
      </p:sp>
    </p:spTree>
    <p:extLst>
      <p:ext uri="{BB962C8B-B14F-4D97-AF65-F5344CB8AC3E}">
        <p14:creationId xmlns:p14="http://schemas.microsoft.com/office/powerpoint/2010/main" val="161680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76C24A-5F96-4599-AEFE-7E15249C7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9" t="4292" r="8611" b="2299"/>
          <a:stretch/>
        </p:blipFill>
        <p:spPr>
          <a:xfrm>
            <a:off x="3221965" y="0"/>
            <a:ext cx="5746203" cy="3002329"/>
          </a:xfrm>
          <a:prstGeom prst="rect">
            <a:avLst/>
          </a:prstGeom>
        </p:spPr>
      </p:pic>
      <p:pic>
        <p:nvPicPr>
          <p:cNvPr id="3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18C2A2-FF99-4A64-A9F1-92DD3326F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5" t="6849" r="2210" b="8904"/>
          <a:stretch/>
        </p:blipFill>
        <p:spPr>
          <a:xfrm>
            <a:off x="152909" y="3639276"/>
            <a:ext cx="6337393" cy="1485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7049A-0AD5-434C-A405-827D8FF23741}"/>
              </a:ext>
            </a:extLst>
          </p:cNvPr>
          <p:cNvSpPr txBox="1"/>
          <p:nvPr/>
        </p:nvSpPr>
        <p:spPr>
          <a:xfrm>
            <a:off x="6775806" y="3554778"/>
            <a:ext cx="49923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>
                <a:cs typeface="Calibri"/>
              </a:rPr>
              <a:t>Giveaways, apparel, and other promotional items needed can be ordered through the ASI Marketing dept.</a:t>
            </a:r>
          </a:p>
        </p:txBody>
      </p:sp>
    </p:spTree>
    <p:extLst>
      <p:ext uri="{BB962C8B-B14F-4D97-AF65-F5344CB8AC3E}">
        <p14:creationId xmlns:p14="http://schemas.microsoft.com/office/powerpoint/2010/main" val="392323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76C24A-5F96-4599-AEFE-7E15249C7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9" t="4292" r="8611" b="2299"/>
          <a:stretch/>
        </p:blipFill>
        <p:spPr>
          <a:xfrm>
            <a:off x="3228649" y="0"/>
            <a:ext cx="5746203" cy="3002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2DAC46-8F69-42C4-8154-A67F30743692}"/>
              </a:ext>
            </a:extLst>
          </p:cNvPr>
          <p:cNvSpPr txBox="1"/>
          <p:nvPr/>
        </p:nvSpPr>
        <p:spPr>
          <a:xfrm>
            <a:off x="6595254" y="3839805"/>
            <a:ext cx="533984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000" b="1">
                <a:cs typeface="Calibri"/>
              </a:rPr>
              <a:t>In-house printing for posters, banners, flyers, copies</a:t>
            </a:r>
          </a:p>
          <a:p>
            <a:pPr marL="285750" indent="-285750">
              <a:buFont typeface="Courier New"/>
              <a:buChar char="o"/>
            </a:pPr>
            <a:r>
              <a:rPr lang="en-US" sz="2000" b="1">
                <a:cs typeface="Calibri"/>
              </a:rPr>
              <a:t>Pricing Details on the ASI Marketing webpage:</a:t>
            </a:r>
            <a:endParaRPr lang="en-US" sz="200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         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C00000"/>
                </a:solidFill>
                <a:ea typeface="+mn-lt"/>
                <a:cs typeface="+mn-lt"/>
              </a:rPr>
              <a:t>https://www.csustan.edu/asi/marketing</a:t>
            </a:r>
            <a:endParaRPr lang="en-US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3" name="Picture 9" descr="Text&#10;&#10;Description automatically generated">
            <a:extLst>
              <a:ext uri="{FF2B5EF4-FFF2-40B4-BE49-F238E27FC236}">
                <a16:creationId xmlns:a16="http://schemas.microsoft.com/office/drawing/2014/main" id="{CA3C7826-05C7-4875-8969-6421F4D9C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2" t="7843" r="3630" b="8497"/>
          <a:stretch/>
        </p:blipFill>
        <p:spPr>
          <a:xfrm>
            <a:off x="156969" y="3696601"/>
            <a:ext cx="6326987" cy="15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76C24A-5F96-4599-AEFE-7E15249C7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9" t="4292" r="8611" b="2299"/>
          <a:stretch/>
        </p:blipFill>
        <p:spPr>
          <a:xfrm>
            <a:off x="3228649" y="0"/>
            <a:ext cx="5746203" cy="3002329"/>
          </a:xfrm>
          <a:prstGeom prst="rect">
            <a:avLst/>
          </a:prstGeom>
        </p:spPr>
      </p:pic>
      <p:pic>
        <p:nvPicPr>
          <p:cNvPr id="3" name="Picture 11" descr="Text&#10;&#10;Description automatically generated">
            <a:extLst>
              <a:ext uri="{FF2B5EF4-FFF2-40B4-BE49-F238E27FC236}">
                <a16:creationId xmlns:a16="http://schemas.microsoft.com/office/drawing/2014/main" id="{4B0E2D94-F412-4F46-9DA2-FFC3C5CCB0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5" t="5109" r="2008" b="7299"/>
          <a:stretch/>
        </p:blipFill>
        <p:spPr>
          <a:xfrm>
            <a:off x="162756" y="3595263"/>
            <a:ext cx="6616063" cy="1647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DF051-AD9B-43F1-A749-F32907C339AF}"/>
              </a:ext>
            </a:extLst>
          </p:cNvPr>
          <p:cNvSpPr txBox="1"/>
          <p:nvPr/>
        </p:nvSpPr>
        <p:spPr>
          <a:xfrm>
            <a:off x="7069777" y="3665355"/>
            <a:ext cx="484117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000" b="1">
                <a:cs typeface="Calibri"/>
              </a:rPr>
              <a:t>A- frames can be rented to be used as directional signage, event promo, etc. </a:t>
            </a:r>
          </a:p>
          <a:p>
            <a:pPr marL="285750" indent="-285750">
              <a:buFont typeface="Courier New"/>
              <a:buChar char="o"/>
            </a:pPr>
            <a:r>
              <a:rPr lang="en-US" sz="2000" b="1">
                <a:cs typeface="Calibri"/>
              </a:rPr>
              <a:t>Can be requested through our A- frame Rental form: </a:t>
            </a:r>
            <a:endParaRPr lang="en-US" sz="2000" b="1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              </a:t>
            </a:r>
            <a:r>
              <a:rPr lang="en-US" sz="2000">
                <a:solidFill>
                  <a:srgbClr val="C00000"/>
                </a:solidFill>
                <a:ea typeface="+mn-lt"/>
                <a:cs typeface="+mn-lt"/>
              </a:rPr>
              <a:t>    https://bit.ly/3IbM1AK</a:t>
            </a:r>
            <a:endParaRPr lang="en-US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B546E-EFC7-4E88-BAFD-75F5073858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C09BCC4BAF64DA6A50FFFBF89C0CB" ma:contentTypeVersion="18" ma:contentTypeDescription="Create a new document." ma:contentTypeScope="" ma:versionID="f1f70b18469cca05b003ecc816492bc1">
  <xsd:schema xmlns:xsd="http://www.w3.org/2001/XMLSchema" xmlns:xs="http://www.w3.org/2001/XMLSchema" xmlns:p="http://schemas.microsoft.com/office/2006/metadata/properties" xmlns:ns1="http://schemas.microsoft.com/sharepoint/v3" xmlns:ns2="d032cc80-d3d9-4ac8-a1c4-b2d7899d73c9" xmlns:ns3="a702480b-00b6-4a4b-bd4b-1ed0793293cd" targetNamespace="http://schemas.microsoft.com/office/2006/metadata/properties" ma:root="true" ma:fieldsID="e39a8772c4d9adfe8c510625fde91f17" ns1:_="" ns2:_="" ns3:_="">
    <xsd:import namespace="http://schemas.microsoft.com/sharepoint/v3"/>
    <xsd:import namespace="d032cc80-d3d9-4ac8-a1c4-b2d7899d73c9"/>
    <xsd:import namespace="a702480b-00b6-4a4b-bd4b-1ed079329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2cc80-d3d9-4ac8-a1c4-b2d7899d7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a66915c-32e2-440a-9f1a-926800d4a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2480b-00b6-4a4b-bd4b-1ed0793293c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a59653-4eaf-4ba1-b6ea-8e644bc967fe}" ma:internalName="TaxCatchAll" ma:showField="CatchAllData" ma:web="a702480b-00b6-4a4b-bd4b-1ed079329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65EA2-F6C8-4872-BC88-C3A8E3910A2F}"/>
</file>

<file path=customXml/itemProps2.xml><?xml version="1.0" encoding="utf-8"?>
<ds:datastoreItem xmlns:ds="http://schemas.openxmlformats.org/officeDocument/2006/customXml" ds:itemID="{3698944C-1888-415F-947C-0EB4DC9D5E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2021-08-06T21:03:56Z</dcterms:created>
  <dcterms:modified xsi:type="dcterms:W3CDTF">2022-08-16T18:40:22Z</dcterms:modified>
</cp:coreProperties>
</file>