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handoutMasterIdLst>
    <p:handoutMasterId r:id="rId23"/>
  </p:handoutMasterIdLst>
  <p:sldIdLst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reaming Outloud Script Pro" panose="03050502040304050704" pitchFamily="66" charset="0"/>
      <p:regular r:id="rId28"/>
      <p:italic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League Gothic Condensed" panose="00000506000000000000" charset="0"/>
      <p:regular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95B"/>
    <a:srgbClr val="A52238"/>
    <a:srgbClr val="FFD100"/>
    <a:srgbClr val="C10230"/>
    <a:srgbClr val="831B2C"/>
    <a:srgbClr val="FBC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1DFC6-3E1A-4275-957B-EB5DE2E0FD73}" v="24" dt="2022-08-17T04:36:08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8"/>
    <p:restoredTop sz="94629"/>
  </p:normalViewPr>
  <p:slideViewPr>
    <p:cSldViewPr snapToGrid="0" snapToObjects="1" showGuides="1">
      <p:cViewPr varScale="1">
        <p:scale>
          <a:sx n="60" d="100"/>
          <a:sy n="60" d="100"/>
        </p:scale>
        <p:origin x="1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2C84B9-65E8-8B43-8502-14589D2FB1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B70D2-C9B3-6E41-B690-9DE8C6DB3C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E4384-0FA6-B247-AA14-1B199AE2E023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361F8-F4BD-DA47-9B63-803B8BD85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3A271-E2BC-664C-93C0-D8ADEF33D9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77AB9-5DF2-804F-8810-B4EE1F5C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15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4E902A-AA41-9349-8035-6488F34F5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4546" y="-1270000"/>
            <a:ext cx="12413226" cy="8275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18761-F521-F548-9212-ADBF11BD81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8806"/>
            <a:ext cx="9144000" cy="2387600"/>
          </a:xfrm>
        </p:spPr>
        <p:txBody>
          <a:bodyPr anchor="b">
            <a:normAutofit/>
          </a:bodyPr>
          <a:lstStyle>
            <a:lvl1pPr algn="ctr">
              <a:defRPr sz="9600" b="0" i="0">
                <a:solidFill>
                  <a:schemeClr val="bg1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PowerPoint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ADE92-DE69-1F4E-9076-1B62B5845A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88481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09329-715F-334F-AAF5-C42771ACA5F7}"/>
              </a:ext>
            </a:extLst>
          </p:cNvPr>
          <p:cNvSpPr/>
          <p:nvPr userDrawn="1"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56C0F-6020-4347-B5DB-08F0B7340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E64B0-4AA5-BE49-B354-43D02A313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2950" y="4405905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7B76B2-D0C0-B742-A4F6-657CBADAA6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111608" y="-76994"/>
            <a:ext cx="7728244" cy="4351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887BEF-B071-4E47-AF7D-396A9DCAC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17009-759E-6F4B-AD1A-FC935736E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8476" t="9893" r="35057"/>
          <a:stretch/>
        </p:blipFill>
        <p:spPr>
          <a:xfrm>
            <a:off x="-1898065" y="-162370"/>
            <a:ext cx="7994065" cy="6540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B8C0A-79E2-A44F-8F31-F2AD3A976A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0280FE-5E78-0F45-8AFB-229E1E6FD9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59336" y="673796"/>
            <a:ext cx="1945999" cy="184132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E28E3C-FD87-1349-885B-ACFE74C0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12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4FE1C1-F8BD-2446-807E-782EC84B2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D5F4E-218B-0C42-A4DF-FF5FEFE7C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066" y="2506661"/>
            <a:ext cx="7728244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C0FF1-ADF4-4D4F-B375-E7CA3DB05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260" t="2559" r="-18661" b="9547"/>
          <a:stretch/>
        </p:blipFill>
        <p:spPr>
          <a:xfrm>
            <a:off x="6095999" y="-128188"/>
            <a:ext cx="8279371" cy="652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2AE2D-A75B-BE49-AC0D-876CD7697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636"/>
            <a:ext cx="12192000" cy="571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748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E5589C-2A78-F645-B3C7-65759BE82E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2748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23915-A7FA-9A4F-B79A-4B198FE87A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749" y="3761706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79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45C5D1-302E-1342-8C36-23E9B9302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2652-F675-A948-9F44-AAC4FDBD8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6815" y="2506661"/>
            <a:ext cx="7728244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C0FF1-ADF4-4D4F-B375-E7CA3DB05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312"/>
          <a:stretch/>
        </p:blipFill>
        <p:spPr>
          <a:xfrm>
            <a:off x="6096000" y="-487361"/>
            <a:ext cx="6448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748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2AE2D-A75B-BE49-AC0D-876CD7697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636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9EB859-5C88-6C42-B802-A6443DB2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48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73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2CB3F-89D2-8D42-AB94-7898E3F60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0188" y="-250722"/>
            <a:ext cx="12356822" cy="8237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8C1C40-3167-954A-AC3D-D21B771ED8FD}"/>
              </a:ext>
            </a:extLst>
          </p:cNvPr>
          <p:cNvSpPr/>
          <p:nvPr userDrawn="1"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D403E-5D33-784B-8FB5-978B58A2D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D1D6DC-1C45-344B-8DC1-EF2A06150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solidFill>
                  <a:schemeClr val="bg1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B4CD1B6-6791-0046-BF0A-910C3F0DB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E92A1-7826-F94D-B3B9-8E4D8D2619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8749" y="4429919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3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top, sign, standing&#10;&#10;Description automatically generated">
            <a:extLst>
              <a:ext uri="{FF2B5EF4-FFF2-40B4-BE49-F238E27FC236}">
                <a16:creationId xmlns:a16="http://schemas.microsoft.com/office/drawing/2014/main" id="{3ACECEB4-9B6F-9D40-97D1-A1B10D73DA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1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7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CC584B-9E6D-B44F-B5DD-95886035B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10302A-DCE7-5946-8F0C-4CE1F5ABB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7C98F-0E1F-4648-8786-645ABBF2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975" r="33975"/>
          <a:stretch/>
        </p:blipFill>
        <p:spPr>
          <a:xfrm>
            <a:off x="-5729748" y="-145026"/>
            <a:ext cx="9800302" cy="6533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94" y="365125"/>
            <a:ext cx="7546258" cy="1325563"/>
          </a:xfrm>
        </p:spPr>
        <p:txBody>
          <a:bodyPr/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76DD8-1122-DA4D-8118-3A8E9CA7A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6884"/>
            <a:ext cx="12192000" cy="571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BB1E1-737B-BF48-87B9-BFDF2E4B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594" y="1825625"/>
            <a:ext cx="7546258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CEBEB0-AAEC-CB48-BDE8-E23C163D67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59336" y="673796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31F0C0-CC92-AD47-A012-B9FA3BF5F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420A0-CB06-884F-B43D-E13FDDEE8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7781D-1852-714C-82CA-DE7999F52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46178" r="46178"/>
          <a:stretch/>
        </p:blipFill>
        <p:spPr>
          <a:xfrm>
            <a:off x="-6254513" y="0"/>
            <a:ext cx="10305403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00807A0-DBCE-A24F-BE9F-4967D1A0E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94" y="365125"/>
            <a:ext cx="7546258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24FD7C-FC56-B746-8EC5-27139616BE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6884"/>
            <a:ext cx="12192000" cy="5715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227202-89A3-3244-9335-3A6EC95D8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594" y="1825625"/>
            <a:ext cx="7546258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62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D8EDD7-5A09-944D-894A-3AC8D109A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AA497-8BE2-8E44-89AE-D7EB0C7C8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7" y="2506661"/>
            <a:ext cx="7728244" cy="435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7C98F-0E1F-4648-8786-645ABBF2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208" t="727" r="20568" b="6716"/>
          <a:stretch/>
        </p:blipFill>
        <p:spPr>
          <a:xfrm>
            <a:off x="8121443" y="-119641"/>
            <a:ext cx="4150317" cy="6528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555" y="365125"/>
            <a:ext cx="7546258" cy="1325563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A52238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EF2035-08FE-474C-B1B3-ED524F102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6311611"/>
            <a:ext cx="12192000" cy="5715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FD520F-77B9-D240-989B-1F71C5183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6" y="1825625"/>
            <a:ext cx="7546257" cy="4351338"/>
          </a:xfrm>
        </p:spPr>
        <p:txBody>
          <a:bodyPr/>
          <a:lstStyle>
            <a:lvl1pPr marL="2286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D18B58-4C80-214C-B9B5-33AA50A5D2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2950" y="365125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1FFE73-1C1F-1B4C-B0B9-FA9078B77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BE959-F129-284A-A059-D8797A257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117" y="2506661"/>
            <a:ext cx="7728244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7781D-1852-714C-82CA-DE7999F52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43" r="15721"/>
          <a:stretch/>
        </p:blipFill>
        <p:spPr>
          <a:xfrm>
            <a:off x="8121446" y="0"/>
            <a:ext cx="4208205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86E017-5CEE-9642-8543-9A4133E10E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555" y="365125"/>
            <a:ext cx="7546258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8DBBD9-E95F-3847-9D5C-1CCD2406B4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6311611"/>
            <a:ext cx="12192000" cy="5715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D45DB2-78CE-C448-AE5B-C6F68745E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5" y="1825625"/>
            <a:ext cx="7546258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03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366030-27A9-B246-A224-1EB383EFB1EE}"/>
              </a:ext>
            </a:extLst>
          </p:cNvPr>
          <p:cNvSpPr/>
          <p:nvPr userDrawn="1"/>
        </p:nvSpPr>
        <p:spPr>
          <a:xfrm>
            <a:off x="-162370" y="-401652"/>
            <a:ext cx="12673413" cy="7348008"/>
          </a:xfrm>
          <a:prstGeom prst="rect">
            <a:avLst/>
          </a:prstGeom>
          <a:solidFill>
            <a:srgbClr val="A522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D4590-0855-394A-ACFB-EE967D3FF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329928" y="-596573"/>
            <a:ext cx="6350000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2ED09-A7A5-DA45-8523-3BBD94BB8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8948" y="3569402"/>
            <a:ext cx="6350000" cy="35718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B0670B2-1672-CC46-9920-D319DB8FC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125" y="679450"/>
            <a:ext cx="6032960" cy="1325563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FFD100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65D33DC-436C-6B4C-9712-FFCD07DDF7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6125" y="2121309"/>
            <a:ext cx="10803888" cy="3979454"/>
          </a:xfrm>
        </p:spPr>
        <p:txBody>
          <a:bodyPr/>
          <a:lstStyle>
            <a:lvl1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1pPr>
            <a:lvl2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2pPr>
            <a:lvl3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3pPr>
            <a:lvl4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4pPr>
            <a:lvl5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1687A-5FCA-8E44-B61A-7AC72D148804}"/>
              </a:ext>
            </a:extLst>
          </p:cNvPr>
          <p:cNvSpPr/>
          <p:nvPr userDrawn="1"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888E66-396E-684D-B2FC-2B7F70A39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2950" y="4405905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1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2A711A-77B1-3345-8C25-5C4B1A953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65125"/>
            <a:ext cx="115157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3BB0-4218-6B47-A0FC-4EA79479F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25625"/>
            <a:ext cx="115157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2E95EE-AF14-B340-9AD8-9B6F236DA8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3CC8E6-45A6-A841-BFDB-A4AB2F5B6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8749" y="3761706"/>
            <a:ext cx="1945998" cy="184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3D552-30BE-084E-B12C-7F3B7AF0D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2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F270DE-9EB6-7549-8443-7494D2606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EEDC7-6751-294D-8BB3-34F5FA3C0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808831"/>
            <a:ext cx="115157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481C3-DF0D-5D4B-A13B-375E08832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5715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D0760C-8A9F-6942-B293-4C76A11B1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282825"/>
            <a:ext cx="115157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0C0C35-2EBB-2649-9F13-6513AF841B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8749" y="4792838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1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090A4F-EE1D-B140-88E7-DAB83430F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124308" y="-76994"/>
            <a:ext cx="772824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CBEDF-57DA-FD4B-A143-D7FA15DBD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17009-759E-6F4B-AD1A-FC935736E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546" r="38077" b="-2546"/>
          <a:stretch/>
        </p:blipFill>
        <p:spPr>
          <a:xfrm>
            <a:off x="-285427" y="-314323"/>
            <a:ext cx="638142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3BB0-4218-6B47-A0FC-4EA79479F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B8C0A-79E2-A44F-8F31-F2AD3A976A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1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BB1BAF-C077-0B49-B419-36288319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26E8A-8B46-804B-B860-4BEA43708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49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5" r:id="rId5"/>
    <p:sldLayoutId id="2147483651" r:id="rId6"/>
    <p:sldLayoutId id="2147483662" r:id="rId7"/>
    <p:sldLayoutId id="2147483667" r:id="rId8"/>
    <p:sldLayoutId id="2147483665" r:id="rId9"/>
    <p:sldLayoutId id="2147483668" r:id="rId10"/>
    <p:sldLayoutId id="2147483666" r:id="rId11"/>
    <p:sldLayoutId id="2147483669" r:id="rId12"/>
    <p:sldLayoutId id="2147483654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A52238"/>
          </a:solidFill>
          <a:latin typeface="League Gothic Condense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0230"/>
        </a:buClr>
        <a:buFont typeface="Wingdings" pitchFamily="2" charset="2"/>
        <a:buChar char="§"/>
        <a:defRPr sz="32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ewilliams@csustan.ed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video" Target="https://www.youtube.com/embed/rjgkowqHLto?feature=oembed" TargetMode="Externa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B9FF-11A3-D945-88D9-EEE3B9DE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46" y="-1270000"/>
            <a:ext cx="12413226" cy="82754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FB777C-BE2B-EC4B-8873-207DC1B1DA18}"/>
              </a:ext>
            </a:extLst>
          </p:cNvPr>
          <p:cNvSpPr txBox="1">
            <a:spLocks/>
          </p:cNvSpPr>
          <p:nvPr/>
        </p:nvSpPr>
        <p:spPr>
          <a:xfrm>
            <a:off x="1558950" y="1816378"/>
            <a:ext cx="9144000" cy="2387600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Making your Organization (and events) inclusive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910D5D-2E89-F048-80C5-BCB421CCF3D3}"/>
              </a:ext>
            </a:extLst>
          </p:cNvPr>
          <p:cNvSpPr txBox="1">
            <a:spLocks/>
          </p:cNvSpPr>
          <p:nvPr/>
        </p:nvSpPr>
        <p:spPr>
          <a:xfrm>
            <a:off x="1322063" y="469967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Wingdings" pitchFamily="2" charset="2"/>
              <a:buNone/>
              <a:defRPr sz="2400" b="0" i="0" kern="1200">
                <a:solidFill>
                  <a:schemeClr val="bg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Marvin Williams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August 17,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3899C-A111-8945-8C62-F7293EEA27A7}"/>
              </a:ext>
            </a:extLst>
          </p:cNvPr>
          <p:cNvSpPr/>
          <p:nvPr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4B949-198F-664A-8B80-69DA6EFD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570D0-D7CB-B84D-9911-2581903FF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950" y="4405905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F342-E2BC-3399-11FD-B6E892E0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Accessible Events​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09728-E9EA-B61F-8364-51C570183F25}"/>
              </a:ext>
            </a:extLst>
          </p:cNvPr>
          <p:cNvSpPr/>
          <p:nvPr/>
        </p:nvSpPr>
        <p:spPr>
          <a:xfrm>
            <a:off x="844731" y="2005013"/>
            <a:ext cx="10502538" cy="353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For People with Physical Disabilities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Is the location accessible to a person who uses a wheelchair or other mobility device?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If the event is on an upper floor, is there an elevator?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Are restrooms accessible and close to the meeting area?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Is disabled parking available nearby?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Is cart service available?</a:t>
            </a:r>
          </a:p>
        </p:txBody>
      </p:sp>
    </p:spTree>
    <p:extLst>
      <p:ext uri="{BB962C8B-B14F-4D97-AF65-F5344CB8AC3E}">
        <p14:creationId xmlns:p14="http://schemas.microsoft.com/office/powerpoint/2010/main" val="421853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B48D7-618F-487B-2776-B6E2C5EE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Accessible Events​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33D75-CAD0-1682-B381-5BF86FE33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125" y="2121309"/>
            <a:ext cx="10803888" cy="41508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For People with Sensory Disabilities (Vision/Hearing)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Have you arranged for an interpreter, </a:t>
            </a:r>
            <a:r>
              <a:rPr lang="en-US" sz="3200" dirty="0" err="1">
                <a:solidFill>
                  <a:schemeClr val="bg1"/>
                </a:solidFill>
              </a:rPr>
              <a:t>captionist</a:t>
            </a:r>
            <a:r>
              <a:rPr lang="en-US" sz="3200" dirty="0">
                <a:solidFill>
                  <a:schemeClr val="bg1"/>
                </a:solidFill>
              </a:rPr>
              <a:t>, readers, or scribes to be present at your event?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Have you arranged for assistive equipment that may be required?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Have you provided advance copies of presentation materials/outlines those who need it?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Are materials available in accessible or alternate formats?</a:t>
            </a:r>
          </a:p>
        </p:txBody>
      </p:sp>
    </p:spTree>
    <p:extLst>
      <p:ext uri="{BB962C8B-B14F-4D97-AF65-F5344CB8AC3E}">
        <p14:creationId xmlns:p14="http://schemas.microsoft.com/office/powerpoint/2010/main" val="351091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F267-FADB-3C6A-85AD-60E8468A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Accessible Events​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215BC-E7B2-EF76-BC49-AC73F9658353}"/>
              </a:ext>
            </a:extLst>
          </p:cNvPr>
          <p:cNvSpPr/>
          <p:nvPr/>
        </p:nvSpPr>
        <p:spPr>
          <a:xfrm>
            <a:off x="844731" y="2090172"/>
            <a:ext cx="10502538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For People with Learning Disabilities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If slides or overheads are used will the information be available in an alternative format?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Is the information posted online for easy access?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Is private space available for those who need quiet time?</a:t>
            </a:r>
          </a:p>
          <a:p>
            <a:pPr lvl="0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42EB-B155-C466-900A-69F8886A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Accessible Events​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900A1-4AA5-0674-4BD9-A54A346FE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125" y="2121309"/>
            <a:ext cx="10803888" cy="34481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Planning for Other Needs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Are you familiar with service animal guidelines?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Have you designated the event a fragrance-free zone?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Are charging stations and power outlets available for charging devices and electric wheelchairs?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Are presentation materials in a clean design with clear language?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Are food options available for special diets?</a:t>
            </a:r>
          </a:p>
        </p:txBody>
      </p:sp>
    </p:spTree>
    <p:extLst>
      <p:ext uri="{BB962C8B-B14F-4D97-AF65-F5344CB8AC3E}">
        <p14:creationId xmlns:p14="http://schemas.microsoft.com/office/powerpoint/2010/main" val="1354465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42EB-B155-C466-900A-69F8886A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Accessible Events​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13A4EC-4DCC-DECF-4495-F14F48191627}"/>
              </a:ext>
            </a:extLst>
          </p:cNvPr>
          <p:cNvSpPr/>
          <p:nvPr/>
        </p:nvSpPr>
        <p:spPr>
          <a:xfrm>
            <a:off x="805694" y="1975302"/>
            <a:ext cx="9943822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Planning for Other Needs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Make sure water is available to attendees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Notify attendees in advance of changes to location, menu, materials, etc.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If participants request accommodations reach out to OIT or DRS to get specific tips on how to make your event accessible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Respect confidentiality; disclosed disabilities are not intended to be shared without the person’s permission</a:t>
            </a:r>
          </a:p>
        </p:txBody>
      </p:sp>
    </p:spTree>
    <p:extLst>
      <p:ext uri="{BB962C8B-B14F-4D97-AF65-F5344CB8AC3E}">
        <p14:creationId xmlns:p14="http://schemas.microsoft.com/office/powerpoint/2010/main" val="2332240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42EB-B155-C466-900A-69F8886A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​Disability Etiquette​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85903-8EDC-13F8-CD4D-51FCBE037C20}"/>
              </a:ext>
            </a:extLst>
          </p:cNvPr>
          <p:cNvSpPr/>
          <p:nvPr/>
        </p:nvSpPr>
        <p:spPr>
          <a:xfrm>
            <a:off x="844731" y="2146677"/>
            <a:ext cx="10502538" cy="4031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The Basics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Ask before you help and be gracious about requests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‘Person First’ language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Respect wheelchairs as personal space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 aware of hidden disabilities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Speak to the person, not the interpreter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orienting language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 not engage with service animals unless invited</a:t>
            </a:r>
          </a:p>
        </p:txBody>
      </p:sp>
    </p:spTree>
    <p:extLst>
      <p:ext uri="{BB962C8B-B14F-4D97-AF65-F5344CB8AC3E}">
        <p14:creationId xmlns:p14="http://schemas.microsoft.com/office/powerpoint/2010/main" val="352564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45B50-F3DA-A34E-EEFB-1B488033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Your Presentations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2904EE-1D6D-82EB-F384-5ED84789F719}"/>
              </a:ext>
            </a:extLst>
          </p:cNvPr>
          <p:cNvGrpSpPr/>
          <p:nvPr/>
        </p:nvGrpSpPr>
        <p:grpSpPr>
          <a:xfrm>
            <a:off x="403041" y="1757237"/>
            <a:ext cx="11502895" cy="923330"/>
            <a:chOff x="497517" y="2508477"/>
            <a:chExt cx="11502895" cy="9233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F0FF28-6E13-526D-E595-50B2518B4D12}"/>
                </a:ext>
              </a:extLst>
            </p:cNvPr>
            <p:cNvSpPr/>
            <p:nvPr/>
          </p:nvSpPr>
          <p:spPr>
            <a:xfrm>
              <a:off x="497517" y="2508477"/>
              <a:ext cx="429585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5400" b="1" cap="none" spc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</a:rPr>
                <a:t>Color Contrast</a:t>
              </a: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5F87CE77-EB31-F0A8-D7B6-2AF2DEBAD796}"/>
                </a:ext>
              </a:extLst>
            </p:cNvPr>
            <p:cNvSpPr txBox="1"/>
            <p:nvPr/>
          </p:nvSpPr>
          <p:spPr>
            <a:xfrm>
              <a:off x="4776062" y="2554644"/>
              <a:ext cx="72243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</a:rPr>
                <a:t>Easy to Read </a:t>
              </a:r>
              <a:r>
                <a:rPr lang="en-US" sz="4800" dirty="0">
                  <a:solidFill>
                    <a:schemeClr val="bg1"/>
                  </a:solidFill>
                </a:rPr>
                <a:t>/</a:t>
              </a:r>
              <a:r>
                <a:rPr lang="en-US" sz="4800" dirty="0"/>
                <a:t> </a:t>
              </a:r>
              <a:r>
                <a:rPr lang="en-US" sz="2800" dirty="0">
                  <a:solidFill>
                    <a:srgbClr val="FF0000"/>
                  </a:solidFill>
                </a:rPr>
                <a:t>The Invisible Presenter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F1C6EF-EA10-93C5-373D-1E67EB684C44}"/>
              </a:ext>
            </a:extLst>
          </p:cNvPr>
          <p:cNvGrpSpPr/>
          <p:nvPr/>
        </p:nvGrpSpPr>
        <p:grpSpPr>
          <a:xfrm>
            <a:off x="403041" y="2525124"/>
            <a:ext cx="11558167" cy="923330"/>
            <a:chOff x="497517" y="3416277"/>
            <a:chExt cx="11558167" cy="9233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264733-E9F2-A27F-3D70-1A8E0FE668B2}"/>
                </a:ext>
              </a:extLst>
            </p:cNvPr>
            <p:cNvSpPr/>
            <p:nvPr/>
          </p:nvSpPr>
          <p:spPr>
            <a:xfrm>
              <a:off x="497517" y="3416277"/>
              <a:ext cx="26275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5400" b="1" cap="none" spc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</a:rPr>
                <a:t>Text Size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950A2E03-ED93-35A3-3852-16A7866A14B6}"/>
                </a:ext>
              </a:extLst>
            </p:cNvPr>
            <p:cNvSpPr txBox="1"/>
            <p:nvPr/>
          </p:nvSpPr>
          <p:spPr>
            <a:xfrm>
              <a:off x="4776062" y="3416277"/>
              <a:ext cx="72796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5400" dirty="0">
                  <a:solidFill>
                    <a:schemeClr val="bg1"/>
                  </a:solidFill>
                </a:rPr>
                <a:t>Easy</a:t>
              </a:r>
              <a:r>
                <a:rPr lang="en-US" sz="4800" dirty="0">
                  <a:solidFill>
                    <a:schemeClr val="bg1"/>
                  </a:solidFill>
                </a:rPr>
                <a:t> to Read / </a:t>
              </a:r>
              <a:r>
                <a:rPr lang="en-US" dirty="0">
                  <a:solidFill>
                    <a:schemeClr val="bg1"/>
                  </a:solidFill>
                </a:rPr>
                <a:t>I’m getting a headache looking at it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0EC525-A805-2251-519B-A141A8BAB511}"/>
              </a:ext>
            </a:extLst>
          </p:cNvPr>
          <p:cNvGrpSpPr/>
          <p:nvPr/>
        </p:nvGrpSpPr>
        <p:grpSpPr>
          <a:xfrm>
            <a:off x="445553" y="3409548"/>
            <a:ext cx="12129163" cy="1578056"/>
            <a:chOff x="530012" y="4241724"/>
            <a:chExt cx="11367379" cy="9233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C75491-5957-7B4C-415B-05F4D169E14F}"/>
                </a:ext>
              </a:extLst>
            </p:cNvPr>
            <p:cNvSpPr/>
            <p:nvPr/>
          </p:nvSpPr>
          <p:spPr>
            <a:xfrm>
              <a:off x="530012" y="4241724"/>
              <a:ext cx="38440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5400" b="1" cap="none" spc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</a:rPr>
                <a:t>Word Choice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9990244-F00C-C05F-18C7-7D6D06DC5561}"/>
                </a:ext>
              </a:extLst>
            </p:cNvPr>
            <p:cNvSpPr txBox="1"/>
            <p:nvPr/>
          </p:nvSpPr>
          <p:spPr>
            <a:xfrm>
              <a:off x="4556063" y="4336452"/>
              <a:ext cx="7341328" cy="378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3600" dirty="0">
                  <a:solidFill>
                    <a:schemeClr val="bg1"/>
                  </a:solidFill>
                </a:rPr>
                <a:t>Keep it Simple / </a:t>
              </a:r>
              <a:r>
                <a:rPr lang="en-US" sz="3600" dirty="0">
                  <a:solidFill>
                    <a:schemeClr val="bg1"/>
                  </a:solidFill>
                  <a:latin typeface="Bella Donna" panose="03000502030604030003" pitchFamily="66" charset="0"/>
                </a:rPr>
                <a:t>Eschew, Obfuscation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0B69BC-4C8B-EB7D-8F8D-4EE012996ADD}"/>
              </a:ext>
            </a:extLst>
          </p:cNvPr>
          <p:cNvGrpSpPr/>
          <p:nvPr/>
        </p:nvGrpSpPr>
        <p:grpSpPr>
          <a:xfrm>
            <a:off x="462864" y="4417082"/>
            <a:ext cx="10663051" cy="1600437"/>
            <a:chOff x="557340" y="5168322"/>
            <a:chExt cx="10663051" cy="1600437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4BE06D05-DB8A-FD37-BBE4-C2B471AADCC7}"/>
                </a:ext>
              </a:extLst>
            </p:cNvPr>
            <p:cNvSpPr txBox="1"/>
            <p:nvPr/>
          </p:nvSpPr>
          <p:spPr>
            <a:xfrm>
              <a:off x="4835885" y="5322209"/>
              <a:ext cx="63845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4400" dirty="0">
                  <a:solidFill>
                    <a:schemeClr val="bg1"/>
                  </a:solidFill>
                  <a:latin typeface="+mn-lt"/>
                </a:rPr>
                <a:t>Readable</a:t>
              </a:r>
              <a:r>
                <a:rPr lang="en-US" sz="4400" dirty="0">
                  <a:solidFill>
                    <a:schemeClr val="bg1"/>
                  </a:solidFill>
                </a:rPr>
                <a:t> / </a:t>
              </a:r>
              <a:r>
                <a:rPr lang="en-US" sz="4400" dirty="0">
                  <a:solidFill>
                    <a:schemeClr val="bg1"/>
                  </a:solidFill>
                  <a:latin typeface="Dreaming Outloud Script Pro" panose="020B0604020202020204" pitchFamily="66" charset="0"/>
                  <a:cs typeface="Dreaming Outloud Script Pro" panose="020B0604020202020204" pitchFamily="66" charset="0"/>
                </a:rPr>
                <a:t>What the Heck is It? </a:t>
              </a:r>
              <a:endParaRPr lang="en-US" sz="4800" dirty="0">
                <a:solidFill>
                  <a:schemeClr val="bg1"/>
                </a:solidFill>
                <a:latin typeface="Dreaming Outloud Script Pro" panose="020B0604020202020204" pitchFamily="66" charset="0"/>
                <a:cs typeface="Dreaming Outloud Script Pro" panose="020B06040202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944F81-5897-E8B7-39E1-AFD88B6CE0D5}"/>
                </a:ext>
              </a:extLst>
            </p:cNvPr>
            <p:cNvSpPr/>
            <p:nvPr/>
          </p:nvSpPr>
          <p:spPr>
            <a:xfrm>
              <a:off x="557340" y="5168322"/>
              <a:ext cx="35473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US" sz="5400" b="1" cap="none" spc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</a:rPr>
                <a:t>Font Choice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21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FB56-60A9-38F3-BE45-1DE35B7E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in doubt.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E020-EF80-22E5-6D42-B65397747A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Ask</a:t>
            </a:r>
          </a:p>
          <a:p>
            <a:r>
              <a:rPr lang="en-US" dirty="0"/>
              <a:t>That’s it. </a:t>
            </a:r>
          </a:p>
          <a:p>
            <a:r>
              <a:rPr lang="en-US" dirty="0"/>
              <a:t>No, really, just ask. </a:t>
            </a:r>
          </a:p>
          <a:p>
            <a:r>
              <a:rPr lang="en-US" dirty="0"/>
              <a:t>Seriously, just ask, you’ll be surprised at how effective it is.</a:t>
            </a:r>
          </a:p>
          <a:p>
            <a:r>
              <a:rPr lang="en-US" dirty="0"/>
              <a:t>Would I lie to you about this?</a:t>
            </a:r>
          </a:p>
        </p:txBody>
      </p:sp>
    </p:spTree>
    <p:extLst>
      <p:ext uri="{BB962C8B-B14F-4D97-AF65-F5344CB8AC3E}">
        <p14:creationId xmlns:p14="http://schemas.microsoft.com/office/powerpoint/2010/main" val="350282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EE0C-FC95-1216-E5A0-01B278CC6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A4067-70AF-CBE6-1198-9E0D914D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540" y="2286000"/>
            <a:ext cx="1097135" cy="4040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240A0-D079-8DFC-04DC-9A2240422D77}"/>
              </a:ext>
            </a:extLst>
          </p:cNvPr>
          <p:cNvSpPr txBox="1"/>
          <p:nvPr/>
        </p:nvSpPr>
        <p:spPr>
          <a:xfrm>
            <a:off x="534739" y="4164434"/>
            <a:ext cx="391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For More Information: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FE313-4014-DE06-4E06-19623EA33E12}"/>
              </a:ext>
            </a:extLst>
          </p:cNvPr>
          <p:cNvSpPr txBox="1"/>
          <p:nvPr/>
        </p:nvSpPr>
        <p:spPr>
          <a:xfrm>
            <a:off x="3094638" y="4852988"/>
            <a:ext cx="52695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Marvin Williams, Director, DRS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mewilliams@csustan.edu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1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E29D20-C42C-C936-03CD-4778DEA739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Disability?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D7E9D0C-FBA8-EB2F-96A0-C737E5E46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Diversity Includes Disability">
            <a:hlinkClick r:id="" action="ppaction://media"/>
            <a:extLst>
              <a:ext uri="{FF2B5EF4-FFF2-40B4-BE49-F238E27FC236}">
                <a16:creationId xmlns:a16="http://schemas.microsoft.com/office/drawing/2014/main" id="{A79C1ED2-BAED-3EFA-6763-7A5743FD6C06}"/>
              </a:ext>
            </a:extLst>
          </p:cNvPr>
          <p:cNvPicPr>
            <a:picLocks noRot="1" noChangeAspect="1"/>
          </p:cNvPicPr>
          <p:nvPr>
            <a:videoFile r:link="rId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3219" y="457349"/>
            <a:ext cx="9409081" cy="53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5B1609-5DBB-4EE2-06DD-A4F47DD7B9CF}"/>
              </a:ext>
            </a:extLst>
          </p:cNvPr>
          <p:cNvSpPr/>
          <p:nvPr/>
        </p:nvSpPr>
        <p:spPr>
          <a:xfrm>
            <a:off x="617484" y="5041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1"/>
                </a:solidFill>
              </a:rPr>
              <a:t>"Being disabled does not mean Un-abled, just Different Abled." - Mr. Noel Helm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EFB37-9457-0F95-E6B5-A50AEBF622A8}"/>
              </a:ext>
            </a:extLst>
          </p:cNvPr>
          <p:cNvSpPr/>
          <p:nvPr/>
        </p:nvSpPr>
        <p:spPr>
          <a:xfrm>
            <a:off x="2558252" y="192564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1"/>
                </a:solidFill>
              </a:rPr>
              <a:t>"Let's stop "tolerating" or "accepting" difference, as if we're so much better for not being different in the first place. Instead, let's celebrate difference, because in this world it takes a lot of guts to be different." - Kate Bornstein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2D35B3-CF3A-873D-9195-C49AA92736FA}"/>
              </a:ext>
            </a:extLst>
          </p:cNvPr>
          <p:cNvSpPr/>
          <p:nvPr/>
        </p:nvSpPr>
        <p:spPr>
          <a:xfrm>
            <a:off x="4340832" y="4824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1"/>
                </a:solidFill>
              </a:rPr>
              <a:t>"Disability is not a brave struggle or 'courage in the face of adversity.' Disability is an art. It's an ingenious way to live." - Neil Marcus</a:t>
            </a:r>
          </a:p>
        </p:txBody>
      </p:sp>
    </p:spTree>
    <p:extLst>
      <p:ext uri="{BB962C8B-B14F-4D97-AF65-F5344CB8AC3E}">
        <p14:creationId xmlns:p14="http://schemas.microsoft.com/office/powerpoint/2010/main" val="306767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C9A259-55FE-1C3C-EF13-C5FE84C4B7E6}"/>
              </a:ext>
            </a:extLst>
          </p:cNvPr>
          <p:cNvGrpSpPr/>
          <p:nvPr/>
        </p:nvGrpSpPr>
        <p:grpSpPr>
          <a:xfrm>
            <a:off x="3848986" y="4412512"/>
            <a:ext cx="4104167" cy="1180214"/>
            <a:chOff x="3848986" y="4412512"/>
            <a:chExt cx="4104167" cy="11802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B09BAC-AD40-503D-1295-A2FD4EFB27A8}"/>
                </a:ext>
              </a:extLst>
            </p:cNvPr>
            <p:cNvSpPr/>
            <p:nvPr/>
          </p:nvSpPr>
          <p:spPr>
            <a:xfrm>
              <a:off x="3848986" y="4412512"/>
              <a:ext cx="4104167" cy="1180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EE51FAC-BA32-F71B-5A15-33FA6A408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981" y="4564469"/>
              <a:ext cx="3810000" cy="87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6A5C640-E32E-4CAC-CF2C-D595B9854835}"/>
              </a:ext>
            </a:extLst>
          </p:cNvPr>
          <p:cNvSpPr txBox="1"/>
          <p:nvPr/>
        </p:nvSpPr>
        <p:spPr>
          <a:xfrm>
            <a:off x="649472" y="759975"/>
            <a:ext cx="98661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“Embracing disability as a normal part of human diversity requires making institutions, norms and legislation inclusive of persons with disabilities, protecting their rights.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But in order to succeed, we must also challenge fears and historical misperceptions about disability, and promote a culture that values diversity as humanity's most precious asset.”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5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821684-F1AE-F5F1-BC22-8A4EE73EFB10}"/>
              </a:ext>
            </a:extLst>
          </p:cNvPr>
          <p:cNvSpPr txBox="1"/>
          <p:nvPr/>
        </p:nvSpPr>
        <p:spPr>
          <a:xfrm>
            <a:off x="2573079" y="2921168"/>
            <a:ext cx="6768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So, What Do We Do?</a:t>
            </a:r>
            <a:r>
              <a:rPr lang="en-US" sz="6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5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D6C4D74-E432-BD1E-6F5D-1C581709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154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7714C34-A884-8309-6D11-371422D2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869" y="1226344"/>
            <a:ext cx="5291667" cy="44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0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8F2F-BD0A-FFA5-F2E6-568F0F91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and Talk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5476870-3C79-4CA0-B191-A9FFE55CD000}"/>
              </a:ext>
            </a:extLst>
          </p:cNvPr>
          <p:cNvSpPr txBox="1"/>
          <p:nvPr/>
        </p:nvSpPr>
        <p:spPr>
          <a:xfrm>
            <a:off x="1156667" y="2962828"/>
            <a:ext cx="98786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Think about people with disabilities or different abilities.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Include them in planning events.</a:t>
            </a:r>
          </a:p>
        </p:txBody>
      </p:sp>
    </p:spTree>
    <p:extLst>
      <p:ext uri="{BB962C8B-B14F-4D97-AF65-F5344CB8AC3E}">
        <p14:creationId xmlns:p14="http://schemas.microsoft.com/office/powerpoint/2010/main" val="355200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22BC455-803A-CA45-FAB6-D199AA1AF60C}"/>
              </a:ext>
            </a:extLst>
          </p:cNvPr>
          <p:cNvSpPr txBox="1"/>
          <p:nvPr/>
        </p:nvSpPr>
        <p:spPr>
          <a:xfrm>
            <a:off x="1282948" y="875303"/>
            <a:ext cx="12461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srgbClr val="FFFF00"/>
                </a:solidFill>
                <a:latin typeface="League Gothic Condensed" panose="00000506000000000000" charset="0"/>
              </a:rPr>
              <a:t>Events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5F429-C23A-2657-DCBE-6AA0A5CC029E}"/>
              </a:ext>
            </a:extLst>
          </p:cNvPr>
          <p:cNvSpPr/>
          <p:nvPr/>
        </p:nvSpPr>
        <p:spPr>
          <a:xfrm>
            <a:off x="1282948" y="2012379"/>
            <a:ext cx="355486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Special Events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8CF32C9-EBC9-1A22-0FAD-C2E8AB64A52F}"/>
              </a:ext>
            </a:extLst>
          </p:cNvPr>
          <p:cNvSpPr txBox="1"/>
          <p:nvPr/>
        </p:nvSpPr>
        <p:spPr>
          <a:xfrm>
            <a:off x="5817624" y="875303"/>
            <a:ext cx="26445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srgbClr val="FFFF00"/>
                </a:solidFill>
                <a:latin typeface="League Gothic Condensed" panose="00000506000000000000" charset="0"/>
              </a:rPr>
              <a:t>Communication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355C8A1-1A1E-8771-638A-B4D80D64A158}"/>
              </a:ext>
            </a:extLst>
          </p:cNvPr>
          <p:cNvSpPr txBox="1"/>
          <p:nvPr/>
        </p:nvSpPr>
        <p:spPr>
          <a:xfrm>
            <a:off x="5817624" y="2012379"/>
            <a:ext cx="34692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Flyers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Text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Raven</a:t>
            </a:r>
          </a:p>
        </p:txBody>
      </p:sp>
    </p:spTree>
    <p:extLst>
      <p:ext uri="{BB962C8B-B14F-4D97-AF65-F5344CB8AC3E}">
        <p14:creationId xmlns:p14="http://schemas.microsoft.com/office/powerpoint/2010/main" val="2279734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30397ee-d78c-42a1-8b2d-64792d43c66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5C09BCC4BAF64DA6A50FFFBF89C0CB" ma:contentTypeVersion="18" ma:contentTypeDescription="Create a new document." ma:contentTypeScope="" ma:versionID="f1f70b18469cca05b003ecc816492bc1">
  <xsd:schema xmlns:xsd="http://www.w3.org/2001/XMLSchema" xmlns:xs="http://www.w3.org/2001/XMLSchema" xmlns:p="http://schemas.microsoft.com/office/2006/metadata/properties" xmlns:ns1="http://schemas.microsoft.com/sharepoint/v3" xmlns:ns2="d032cc80-d3d9-4ac8-a1c4-b2d7899d73c9" xmlns:ns3="a702480b-00b6-4a4b-bd4b-1ed0793293cd" targetNamespace="http://schemas.microsoft.com/office/2006/metadata/properties" ma:root="true" ma:fieldsID="e39a8772c4d9adfe8c510625fde91f17" ns1:_="" ns2:_="" ns3:_="">
    <xsd:import namespace="http://schemas.microsoft.com/sharepoint/v3"/>
    <xsd:import namespace="d032cc80-d3d9-4ac8-a1c4-b2d7899d73c9"/>
    <xsd:import namespace="a702480b-00b6-4a4b-bd4b-1ed0793293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2cc80-d3d9-4ac8-a1c4-b2d7899d73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a66915c-32e2-440a-9f1a-926800d4ab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2480b-00b6-4a4b-bd4b-1ed0793293c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7a59653-4eaf-4ba1-b6ea-8e644bc967fe}" ma:internalName="TaxCatchAll" ma:showField="CatchAllData" ma:web="a702480b-00b6-4a4b-bd4b-1ed0793293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702480b-00b6-4a4b-bd4b-1ed0793293cd" xsi:nil="true"/>
    <lcf76f155ced4ddcb4097134ff3c332f xmlns="d032cc80-d3d9-4ac8-a1c4-b2d7899d73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8518BF-7517-43A4-9C40-649519CD03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F3604E-A9E0-42DC-A1C4-B48F725C6A8D}"/>
</file>

<file path=customXml/itemProps3.xml><?xml version="1.0" encoding="utf-8"?>
<ds:datastoreItem xmlns:ds="http://schemas.openxmlformats.org/officeDocument/2006/customXml" ds:itemID="{C6556E9B-87B1-4D7F-851A-F9AA0770E145}">
  <ds:schemaRefs>
    <ds:schemaRef ds:uri="http://schemas.microsoft.com/office/2006/metadata/properties"/>
    <ds:schemaRef ds:uri="http://schemas.microsoft.com/office/2006/documentManagement/types"/>
    <ds:schemaRef ds:uri="a3d0b586-9b93-4cde-ba72-27de5f4eaff7"/>
    <ds:schemaRef ds:uri="http://schemas.openxmlformats.org/package/2006/metadata/core-properties"/>
    <ds:schemaRef ds:uri="530c4f9c-2ac7-4ac6-b8e6-4eb1aa70280d"/>
    <ds:schemaRef ds:uri="http://www.w3.org/XML/1998/namespace"/>
    <ds:schemaRef ds:uri="http://schemas.microsoft.com/sharepoint/v3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662</Words>
  <Application>Microsoft Office PowerPoint</Application>
  <PresentationFormat>Widescreen</PresentationFormat>
  <Paragraphs>86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What is Disability?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 and Talk</vt:lpstr>
      <vt:lpstr>PowerPoint Presentation</vt:lpstr>
      <vt:lpstr>Hosting Accessible Events​</vt:lpstr>
      <vt:lpstr>Hosting Accessible Events​</vt:lpstr>
      <vt:lpstr>Hosting Accessible Events​</vt:lpstr>
      <vt:lpstr>Hosting Accessible Events​</vt:lpstr>
      <vt:lpstr>Hosting Accessible Events​</vt:lpstr>
      <vt:lpstr>​Disability Etiquette​</vt:lpstr>
      <vt:lpstr>Designing Your Presentations</vt:lpstr>
      <vt:lpstr>When in doubt. . .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Communications &amp; Public Affairs Official</dc:creator>
  <cp:lastModifiedBy>Marvin Williams</cp:lastModifiedBy>
  <cp:revision>36</cp:revision>
  <dcterms:created xsi:type="dcterms:W3CDTF">2020-06-18T15:56:43Z</dcterms:created>
  <dcterms:modified xsi:type="dcterms:W3CDTF">2022-08-18T22:38:51Z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0x01010051159E570B93D248BF7CCFBA4436E4E0</vt:lpwstr>
  </property>
</Properties>
</file>